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118"/>
  </p:notesMasterIdLst>
  <p:sldIdLst>
    <p:sldId id="259" r:id="rId2"/>
    <p:sldId id="268" r:id="rId3"/>
    <p:sldId id="269" r:id="rId4"/>
    <p:sldId id="270" r:id="rId5"/>
    <p:sldId id="271" r:id="rId6"/>
    <p:sldId id="272" r:id="rId7"/>
    <p:sldId id="328" r:id="rId8"/>
    <p:sldId id="330" r:id="rId9"/>
    <p:sldId id="332" r:id="rId10"/>
    <p:sldId id="377" r:id="rId11"/>
    <p:sldId id="378"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64" r:id="rId25"/>
    <p:sldId id="391" r:id="rId26"/>
    <p:sldId id="339" r:id="rId27"/>
    <p:sldId id="365" r:id="rId28"/>
    <p:sldId id="366" r:id="rId29"/>
    <p:sldId id="392" r:id="rId30"/>
    <p:sldId id="342" r:id="rId31"/>
    <p:sldId id="393" r:id="rId32"/>
    <p:sldId id="394" r:id="rId33"/>
    <p:sldId id="395" r:id="rId34"/>
    <p:sldId id="396" r:id="rId35"/>
    <p:sldId id="397" r:id="rId36"/>
    <p:sldId id="398" r:id="rId37"/>
    <p:sldId id="399" r:id="rId38"/>
    <p:sldId id="400" r:id="rId39"/>
    <p:sldId id="407" r:id="rId40"/>
    <p:sldId id="408" r:id="rId41"/>
    <p:sldId id="409" r:id="rId42"/>
    <p:sldId id="410" r:id="rId43"/>
    <p:sldId id="411" r:id="rId44"/>
    <p:sldId id="412" r:id="rId45"/>
    <p:sldId id="413" r:id="rId46"/>
    <p:sldId id="256" r:id="rId47"/>
    <p:sldId id="307" r:id="rId48"/>
    <p:sldId id="415" r:id="rId49"/>
    <p:sldId id="257" r:id="rId50"/>
    <p:sldId id="258" r:id="rId51"/>
    <p:sldId id="260" r:id="rId52"/>
    <p:sldId id="261" r:id="rId53"/>
    <p:sldId id="262" r:id="rId54"/>
    <p:sldId id="263" r:id="rId55"/>
    <p:sldId id="264" r:id="rId56"/>
    <p:sldId id="265" r:id="rId57"/>
    <p:sldId id="266" r:id="rId58"/>
    <p:sldId id="267" r:id="rId59"/>
    <p:sldId id="416" r:id="rId60"/>
    <p:sldId id="417" r:id="rId61"/>
    <p:sldId id="418" r:id="rId62"/>
    <p:sldId id="419" r:id="rId63"/>
    <p:sldId id="420"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 id="294" r:id="rId86"/>
    <p:sldId id="295" r:id="rId87"/>
    <p:sldId id="296" r:id="rId88"/>
    <p:sldId id="297" r:id="rId89"/>
    <p:sldId id="298" r:id="rId90"/>
    <p:sldId id="299" r:id="rId91"/>
    <p:sldId id="300" r:id="rId92"/>
    <p:sldId id="301" r:id="rId93"/>
    <p:sldId id="302" r:id="rId94"/>
    <p:sldId id="422" r:id="rId95"/>
    <p:sldId id="423" r:id="rId96"/>
    <p:sldId id="424" r:id="rId97"/>
    <p:sldId id="425" r:id="rId98"/>
    <p:sldId id="426" r:id="rId99"/>
    <p:sldId id="427" r:id="rId100"/>
    <p:sldId id="428" r:id="rId101"/>
    <p:sldId id="429" r:id="rId102"/>
    <p:sldId id="430" r:id="rId103"/>
    <p:sldId id="431" r:id="rId104"/>
    <p:sldId id="432" r:id="rId105"/>
    <p:sldId id="433" r:id="rId106"/>
    <p:sldId id="435" r:id="rId107"/>
    <p:sldId id="436" r:id="rId108"/>
    <p:sldId id="437" r:id="rId109"/>
    <p:sldId id="438" r:id="rId110"/>
    <p:sldId id="439" r:id="rId111"/>
    <p:sldId id="440" r:id="rId112"/>
    <p:sldId id="441" r:id="rId113"/>
    <p:sldId id="442" r:id="rId114"/>
    <p:sldId id="443" r:id="rId115"/>
    <p:sldId id="444" r:id="rId116"/>
    <p:sldId id="445" r:id="rId117"/>
  </p:sldIdLst>
  <p:sldSz cx="12192000" cy="6858000"/>
  <p:notesSz cx="6858000" cy="9144000"/>
  <p:custDataLst>
    <p:tags r:id="rId1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p:restoredTop sz="0"/>
  </p:normalViewPr>
  <p:slideViewPr>
    <p:cSldViewPr>
      <p:cViewPr varScale="1">
        <p:scale>
          <a:sx n="63" d="100"/>
          <a:sy n="63" d="100"/>
        </p:scale>
        <p:origin x="764" y="56"/>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tableStyles" Target="tableStyles.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13" Type="http://schemas.openxmlformats.org/officeDocument/2006/relationships/slide" Target="slides/slide112.xml" /><Relationship Id="rId118"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viewProps" Target="viewProp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tags" Target="tags/tag1.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3080-37C7-4A69-A067-4EA8EF10B39A}" type="datetimeFigureOut">
              <a:rPr lang="en-IN" smtClean="0"/>
              <a:t>30-08-2023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65632-9269-431C-B200-CA237A98FD0D}" type="slidenum">
              <a:rPr lang="en-IN" smtClean="0"/>
              <a:t>‹#›</a:t>
            </a:fld>
            <a:endParaRPr lang="en-IN"/>
          </a:p>
        </p:txBody>
      </p:sp>
    </p:spTree>
    <p:extLst>
      <p:ext uri="{BB962C8B-B14F-4D97-AF65-F5344CB8AC3E}">
        <p14:creationId xmlns:p14="http://schemas.microsoft.com/office/powerpoint/2010/main" val="124659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dirty="0"/>
              <a:t>Propagation delay is time elapsed between the submission of an input and occurrence of the corresponding output.</a:t>
            </a:r>
            <a:endParaRPr lang="en-IN" dirty="0"/>
          </a:p>
        </p:txBody>
      </p:sp>
      <p:sp>
        <p:nvSpPr>
          <p:cNvPr id="4" name="Slide Number Placeholder 3"/>
          <p:cNvSpPr>
            <a:spLocks noGrp="1"/>
          </p:cNvSpPr>
          <p:nvPr>
            <p:ph type="sldNum" sz="quarter" idx="10"/>
          </p:nvPr>
        </p:nvSpPr>
        <p:spPr/>
        <p:txBody>
          <a:bodyPr/>
          <a:lstStyle/>
          <a:p>
            <a:fld id="{C3045D21-BAE3-4502-8B66-256A1D90BF83}" type="slidenum">
              <a:rPr lang="en-IN" smtClean="0"/>
              <a:pPr/>
              <a:t>87</a:t>
            </a:fld>
            <a:endParaRPr lang="en-IN"/>
          </a:p>
        </p:txBody>
      </p:sp>
    </p:spTree>
    <p:extLst>
      <p:ext uri="{BB962C8B-B14F-4D97-AF65-F5344CB8AC3E}">
        <p14:creationId xmlns:p14="http://schemas.microsoft.com/office/powerpoint/2010/main" val="10237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2D3E-0BB0-4B2B-AF7D-D0560F24C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2352C8-8180-4A5D-B310-DE72CC1919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72FFE0-96E5-494E-BA22-93705B5A6770}"/>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5" name="Footer Placeholder 4">
            <a:extLst>
              <a:ext uri="{FF2B5EF4-FFF2-40B4-BE49-F238E27FC236}">
                <a16:creationId xmlns:a16="http://schemas.microsoft.com/office/drawing/2014/main" id="{72D1C0F9-D71C-43BE-8C8D-3434024CEBC1}"/>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3FBB3A6F-A55C-42C7-8538-FE15C778DE2A}"/>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154743222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EE3B-97CF-418B-8141-56A9CCFF46B2}"/>
              </a:ext>
            </a:extLst>
          </p:cNvPr>
          <p:cNvSpPr>
            <a:spLocks noGrp="1"/>
          </p:cNvSpPr>
          <p:nvPr>
            <p:ph type="title"/>
          </p:nvPr>
        </p:nvSpPr>
        <p:spPr/>
        <p:txBody>
          <a:bodyPr/>
          <a:lstStyle>
            <a:defP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D4D13A-6126-4F8E-9183-1DD16E1100E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0B63C0-502F-457F-85DA-6DC23ED0FB6D}"/>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5" name="Footer Placeholder 4">
            <a:extLst>
              <a:ext uri="{FF2B5EF4-FFF2-40B4-BE49-F238E27FC236}">
                <a16:creationId xmlns:a16="http://schemas.microsoft.com/office/drawing/2014/main" id="{4D4076CF-BE13-4C5B-9782-9AD57587A2F6}"/>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3682B502-0517-4FF1-83E5-D5A705D4EDA8}"/>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41844394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D89D9-4A48-4EF9-800D-2F3DAD779602}"/>
              </a:ext>
            </a:extLst>
          </p:cNvPr>
          <p:cNvSpPr>
            <a:spLocks noGrp="1"/>
          </p:cNvSpPr>
          <p:nvPr>
            <p:ph type="title" orient="vert"/>
          </p:nvPr>
        </p:nvSpPr>
        <p:spPr>
          <a:xfrm>
            <a:off x="8724900" y="365125"/>
            <a:ext cx="2628900" cy="5811838"/>
          </a:xfrm>
        </p:spPr>
        <p:txBody>
          <a:bodyPr vert="eaVert"/>
          <a:lstStyle>
            <a:defP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70469A-1999-4305-B825-74F293AD81DB}"/>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F361C9-7BC7-466A-822F-925A896AC7D9}"/>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5" name="Footer Placeholder 4">
            <a:extLst>
              <a:ext uri="{FF2B5EF4-FFF2-40B4-BE49-F238E27FC236}">
                <a16:creationId xmlns:a16="http://schemas.microsoft.com/office/drawing/2014/main" id="{F739C0ED-68E0-4B10-8CBD-A3ADC4941CF1}"/>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DB6E26EE-2616-4E24-BFC7-BD02FA77375A}"/>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29110631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55C0-B4DF-4CEB-956F-5AF8591A9110}"/>
              </a:ext>
            </a:extLst>
          </p:cNvPr>
          <p:cNvSpPr>
            <a:spLocks noGrp="1"/>
          </p:cNvSpPr>
          <p:nvPr>
            <p:ph type="title"/>
          </p:nvPr>
        </p:nvSpPr>
        <p:spPr/>
        <p:txBody>
          <a:bodyPr/>
          <a:lstStyle>
            <a:defPPr/>
          </a:lstStyle>
          <a:p>
            <a:r>
              <a:rPr lang="en-US"/>
              <a:t>Click to edit Master title style</a:t>
            </a:r>
            <a:endParaRPr lang="en-IN"/>
          </a:p>
        </p:txBody>
      </p:sp>
      <p:sp>
        <p:nvSpPr>
          <p:cNvPr id="3" name="Content Placeholder 2">
            <a:extLst>
              <a:ext uri="{FF2B5EF4-FFF2-40B4-BE49-F238E27FC236}">
                <a16:creationId xmlns:a16="http://schemas.microsoft.com/office/drawing/2014/main" id="{760D6505-5E04-4BCA-97D9-CDCEFEEF3612}"/>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97AD11-4400-44E4-93CF-AD6203ED1284}"/>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5" name="Footer Placeholder 4">
            <a:extLst>
              <a:ext uri="{FF2B5EF4-FFF2-40B4-BE49-F238E27FC236}">
                <a16:creationId xmlns:a16="http://schemas.microsoft.com/office/drawing/2014/main" id="{996EF8AE-1769-4712-9BC6-5A2E1A03EE42}"/>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312CB8BC-7D94-4D63-BC83-8D17C0E21BD4}"/>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42395759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DEE-F399-48C6-994F-44B4CF09A5C9}"/>
              </a:ext>
            </a:extLst>
          </p:cNvPr>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D705CA-95AD-4C95-AE5C-6621A3A051C6}"/>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B791FB-1D6A-4015-A20F-6F3F9CDA8E83}"/>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5" name="Footer Placeholder 4">
            <a:extLst>
              <a:ext uri="{FF2B5EF4-FFF2-40B4-BE49-F238E27FC236}">
                <a16:creationId xmlns:a16="http://schemas.microsoft.com/office/drawing/2014/main" id="{96CDE21F-4EC0-4AF6-B082-582856EB093C}"/>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951468CE-6CF5-4FEF-9389-906E803BD326}"/>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202973989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458B-4479-4616-A37B-8C7DCA0D2619}"/>
              </a:ext>
            </a:extLst>
          </p:cNvPr>
          <p:cNvSpPr>
            <a:spLocks noGrp="1"/>
          </p:cNvSpPr>
          <p:nvPr>
            <p:ph type="title"/>
          </p:nvPr>
        </p:nvSpPr>
        <p:spPr/>
        <p:txBody>
          <a:bodyPr/>
          <a:lstStyle>
            <a:defPPr/>
          </a:lstStyle>
          <a:p>
            <a:r>
              <a:rPr lang="en-US"/>
              <a:t>Click to edit Master title style</a:t>
            </a:r>
            <a:endParaRPr lang="en-IN"/>
          </a:p>
        </p:txBody>
      </p:sp>
      <p:sp>
        <p:nvSpPr>
          <p:cNvPr id="3" name="Content Placeholder 2">
            <a:extLst>
              <a:ext uri="{FF2B5EF4-FFF2-40B4-BE49-F238E27FC236}">
                <a16:creationId xmlns:a16="http://schemas.microsoft.com/office/drawing/2014/main" id="{20443BD2-40EE-431F-9707-944DE71881C8}"/>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DBA368-74F9-410D-8A3B-4E5326C80F31}"/>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B4A0F1-83C5-47D7-B8C7-E6EDE2E93A73}"/>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6" name="Footer Placeholder 5">
            <a:extLst>
              <a:ext uri="{FF2B5EF4-FFF2-40B4-BE49-F238E27FC236}">
                <a16:creationId xmlns:a16="http://schemas.microsoft.com/office/drawing/2014/main" id="{CECE4129-532D-48BB-8868-8B8364EE08BF}"/>
              </a:ext>
            </a:extLst>
          </p:cNvPr>
          <p:cNvSpPr>
            <a:spLocks noGrp="1"/>
          </p:cNvSpPr>
          <p:nvPr>
            <p:ph type="ftr" sz="quarter" idx="11"/>
          </p:nvPr>
        </p:nvSpPr>
        <p:spPr/>
        <p:txBody>
          <a:bodyPr/>
          <a:lstStyle>
            <a:defPPr/>
          </a:lstStyle>
          <a:p>
            <a:endParaRPr lang="en-IN"/>
          </a:p>
        </p:txBody>
      </p:sp>
      <p:sp>
        <p:nvSpPr>
          <p:cNvPr id="7" name="Slide Number Placeholder 6">
            <a:extLst>
              <a:ext uri="{FF2B5EF4-FFF2-40B4-BE49-F238E27FC236}">
                <a16:creationId xmlns:a16="http://schemas.microsoft.com/office/drawing/2014/main" id="{862CD5EB-21FC-4842-A973-4CF45D74063F}"/>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46409317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4559D-6935-4240-9B4A-AB224EFB1D15}"/>
              </a:ext>
            </a:extLst>
          </p:cNvPr>
          <p:cNvSpPr>
            <a:spLocks noGrp="1"/>
          </p:cNvSpPr>
          <p:nvPr>
            <p:ph type="title"/>
          </p:nvPr>
        </p:nvSpPr>
        <p:spPr>
          <a:xfrm>
            <a:off x="839788" y="365125"/>
            <a:ext cx="10515600" cy="1325563"/>
          </a:xfrm>
        </p:spPr>
        <p:txBody>
          <a:bodyPr/>
          <a:lstStyle>
            <a:defPPr/>
          </a:lstStyle>
          <a:p>
            <a:r>
              <a:rPr lang="en-US"/>
              <a:t>Click to edit Master title style</a:t>
            </a:r>
            <a:endParaRPr lang="en-IN"/>
          </a:p>
        </p:txBody>
      </p:sp>
      <p:sp>
        <p:nvSpPr>
          <p:cNvPr id="3" name="Text Placeholder 2">
            <a:extLst>
              <a:ext uri="{FF2B5EF4-FFF2-40B4-BE49-F238E27FC236}">
                <a16:creationId xmlns:a16="http://schemas.microsoft.com/office/drawing/2014/main" id="{A54D6E3B-93F7-495A-AADD-141461155A2E}"/>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A600A0-E46F-4EA0-80B3-605FA2066FDE}"/>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05E94F5-739A-4426-A15F-706162F3B950}"/>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74889F-51C6-478F-B51B-479AD250D78B}"/>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572EAA-5497-4FED-8D09-F531083260A1}"/>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8" name="Footer Placeholder 7">
            <a:extLst>
              <a:ext uri="{FF2B5EF4-FFF2-40B4-BE49-F238E27FC236}">
                <a16:creationId xmlns:a16="http://schemas.microsoft.com/office/drawing/2014/main" id="{0D6D106C-8D1C-4478-AFE6-995F170C1491}"/>
              </a:ext>
            </a:extLst>
          </p:cNvPr>
          <p:cNvSpPr>
            <a:spLocks noGrp="1"/>
          </p:cNvSpPr>
          <p:nvPr>
            <p:ph type="ftr" sz="quarter" idx="11"/>
          </p:nvPr>
        </p:nvSpPr>
        <p:spPr/>
        <p:txBody>
          <a:bodyPr/>
          <a:lstStyle>
            <a:defPPr/>
          </a:lstStyle>
          <a:p>
            <a:endParaRPr lang="en-IN"/>
          </a:p>
        </p:txBody>
      </p:sp>
      <p:sp>
        <p:nvSpPr>
          <p:cNvPr id="9" name="Slide Number Placeholder 8">
            <a:extLst>
              <a:ext uri="{FF2B5EF4-FFF2-40B4-BE49-F238E27FC236}">
                <a16:creationId xmlns:a16="http://schemas.microsoft.com/office/drawing/2014/main" id="{7AEB04EA-5829-4615-821C-3A52507BCE2D}"/>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94478154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38A4-2E70-45F6-AF1C-DC410B50B7CA}"/>
              </a:ext>
            </a:extLst>
          </p:cNvPr>
          <p:cNvSpPr>
            <a:spLocks noGrp="1"/>
          </p:cNvSpPr>
          <p:nvPr>
            <p:ph type="title"/>
          </p:nvPr>
        </p:nvSpPr>
        <p:spPr/>
        <p:txBody>
          <a:bodyPr/>
          <a:lstStyle>
            <a:defPPr/>
          </a:lstStyle>
          <a:p>
            <a:r>
              <a:rPr lang="en-US"/>
              <a:t>Click to edit Master title style</a:t>
            </a:r>
            <a:endParaRPr lang="en-IN"/>
          </a:p>
        </p:txBody>
      </p:sp>
      <p:sp>
        <p:nvSpPr>
          <p:cNvPr id="3" name="Date Placeholder 2">
            <a:extLst>
              <a:ext uri="{FF2B5EF4-FFF2-40B4-BE49-F238E27FC236}">
                <a16:creationId xmlns:a16="http://schemas.microsoft.com/office/drawing/2014/main" id="{1A49E5AC-341D-47D2-90A4-C8E4B5C1EA03}"/>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4" name="Footer Placeholder 3">
            <a:extLst>
              <a:ext uri="{FF2B5EF4-FFF2-40B4-BE49-F238E27FC236}">
                <a16:creationId xmlns:a16="http://schemas.microsoft.com/office/drawing/2014/main" id="{62E04CE1-E495-450E-AEA2-2B849569CA2C}"/>
              </a:ext>
            </a:extLst>
          </p:cNvPr>
          <p:cNvSpPr>
            <a:spLocks noGrp="1"/>
          </p:cNvSpPr>
          <p:nvPr>
            <p:ph type="ftr" sz="quarter" idx="11"/>
          </p:nvPr>
        </p:nvSpPr>
        <p:spPr/>
        <p:txBody>
          <a:bodyPr/>
          <a:lstStyle>
            <a:defPPr/>
          </a:lstStyle>
          <a:p>
            <a:endParaRPr lang="en-IN"/>
          </a:p>
        </p:txBody>
      </p:sp>
      <p:sp>
        <p:nvSpPr>
          <p:cNvPr id="5" name="Slide Number Placeholder 4">
            <a:extLst>
              <a:ext uri="{FF2B5EF4-FFF2-40B4-BE49-F238E27FC236}">
                <a16:creationId xmlns:a16="http://schemas.microsoft.com/office/drawing/2014/main" id="{B002043D-8BCE-4B33-80E7-132D4C61AE5C}"/>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14773919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9E540-39B2-4E16-A149-8F100F205213}"/>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3" name="Footer Placeholder 2">
            <a:extLst>
              <a:ext uri="{FF2B5EF4-FFF2-40B4-BE49-F238E27FC236}">
                <a16:creationId xmlns:a16="http://schemas.microsoft.com/office/drawing/2014/main" id="{38460D74-5DC1-4A04-9FB3-D270964F4502}"/>
              </a:ext>
            </a:extLst>
          </p:cNvPr>
          <p:cNvSpPr>
            <a:spLocks noGrp="1"/>
          </p:cNvSpPr>
          <p:nvPr>
            <p:ph type="ftr" sz="quarter" idx="11"/>
          </p:nvPr>
        </p:nvSpPr>
        <p:spPr/>
        <p:txBody>
          <a:bodyPr/>
          <a:lstStyle>
            <a:defPPr/>
          </a:lstStyle>
          <a:p>
            <a:endParaRPr lang="en-IN"/>
          </a:p>
        </p:txBody>
      </p:sp>
      <p:sp>
        <p:nvSpPr>
          <p:cNvPr id="4" name="Slide Number Placeholder 3">
            <a:extLst>
              <a:ext uri="{FF2B5EF4-FFF2-40B4-BE49-F238E27FC236}">
                <a16:creationId xmlns:a16="http://schemas.microsoft.com/office/drawing/2014/main" id="{21BCF351-3880-44E6-9D6F-743603AC2697}"/>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41441478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BB1D-0499-4EEA-BB5D-BC6684BB568B}"/>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0D272E-B43D-45A3-93EA-920F9AA38A05}"/>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366412-F35E-468E-90EA-7264BCBDFEED}"/>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1B559-D7DA-4647-9500-9465FFF1A38F}"/>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6" name="Footer Placeholder 5">
            <a:extLst>
              <a:ext uri="{FF2B5EF4-FFF2-40B4-BE49-F238E27FC236}">
                <a16:creationId xmlns:a16="http://schemas.microsoft.com/office/drawing/2014/main" id="{85C69448-4F78-412A-9778-F6706F3BDCB4}"/>
              </a:ext>
            </a:extLst>
          </p:cNvPr>
          <p:cNvSpPr>
            <a:spLocks noGrp="1"/>
          </p:cNvSpPr>
          <p:nvPr>
            <p:ph type="ftr" sz="quarter" idx="11"/>
          </p:nvPr>
        </p:nvSpPr>
        <p:spPr/>
        <p:txBody>
          <a:bodyPr/>
          <a:lstStyle>
            <a:defPPr/>
          </a:lstStyle>
          <a:p>
            <a:endParaRPr lang="en-IN"/>
          </a:p>
        </p:txBody>
      </p:sp>
      <p:sp>
        <p:nvSpPr>
          <p:cNvPr id="7" name="Slide Number Placeholder 6">
            <a:extLst>
              <a:ext uri="{FF2B5EF4-FFF2-40B4-BE49-F238E27FC236}">
                <a16:creationId xmlns:a16="http://schemas.microsoft.com/office/drawing/2014/main" id="{52535731-178B-4A25-88B1-71453CF425E0}"/>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55861727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ECF9-1B54-4195-A267-3A2C6AF84022}"/>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FC8DFF-E6D9-405F-B539-46EF24DC2A27}"/>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7CB45B-D39F-40BD-8E34-05C136DD2FB0}"/>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1B433-B705-4F8B-B88A-D0ECF5990B31}"/>
              </a:ext>
            </a:extLst>
          </p:cNvPr>
          <p:cNvSpPr>
            <a:spLocks noGrp="1"/>
          </p:cNvSpPr>
          <p:nvPr>
            <p:ph type="dt" sz="half" idx="10"/>
          </p:nvPr>
        </p:nvSpPr>
        <p:spPr/>
        <p:txBody>
          <a:bodyPr/>
          <a:lstStyle>
            <a:defPPr/>
          </a:lstStyle>
          <a:p>
            <a:fld id="{8CCAC854-3267-4BB9-AFEB-FB2779F0093F}" type="datetimeFigureOut">
              <a:rPr lang="en-IN" smtClean="0"/>
              <a:pPr/>
              <a:t>30-08-2023</a:t>
            </a:fld>
            <a:endParaRPr lang="en-IN"/>
          </a:p>
        </p:txBody>
      </p:sp>
      <p:sp>
        <p:nvSpPr>
          <p:cNvPr id="6" name="Footer Placeholder 5">
            <a:extLst>
              <a:ext uri="{FF2B5EF4-FFF2-40B4-BE49-F238E27FC236}">
                <a16:creationId xmlns:a16="http://schemas.microsoft.com/office/drawing/2014/main" id="{36D85604-7040-4185-8AC0-D5AF0DC05CF0}"/>
              </a:ext>
            </a:extLst>
          </p:cNvPr>
          <p:cNvSpPr>
            <a:spLocks noGrp="1"/>
          </p:cNvSpPr>
          <p:nvPr>
            <p:ph type="ftr" sz="quarter" idx="11"/>
          </p:nvPr>
        </p:nvSpPr>
        <p:spPr/>
        <p:txBody>
          <a:bodyPr/>
          <a:lstStyle>
            <a:defPPr/>
          </a:lstStyle>
          <a:p>
            <a:endParaRPr lang="en-IN"/>
          </a:p>
        </p:txBody>
      </p:sp>
      <p:sp>
        <p:nvSpPr>
          <p:cNvPr id="7" name="Slide Number Placeholder 6">
            <a:extLst>
              <a:ext uri="{FF2B5EF4-FFF2-40B4-BE49-F238E27FC236}">
                <a16:creationId xmlns:a16="http://schemas.microsoft.com/office/drawing/2014/main" id="{259A5AEE-5DF9-4FCE-85A2-2C74E470A981}"/>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5795683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019C12-16CE-4C84-9769-35B37A854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endParaRPr lang="en-IN"/>
          </a:p>
        </p:txBody>
      </p:sp>
      <p:sp>
        <p:nvSpPr>
          <p:cNvPr id="3" name="Text Placeholder 2">
            <a:extLst>
              <a:ext uri="{FF2B5EF4-FFF2-40B4-BE49-F238E27FC236}">
                <a16:creationId xmlns:a16="http://schemas.microsoft.com/office/drawing/2014/main" id="{F7D1C575-7850-43BE-A61F-442B4FB5E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A2E0C8-BC01-4950-9E89-280F7CE26F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CAC854-3267-4BB9-AFEB-FB2779F0093F}" type="datetimeFigureOut">
              <a:rPr lang="en-IN" smtClean="0"/>
              <a:pPr/>
              <a:t>30-08-2023</a:t>
            </a:fld>
            <a:endParaRPr lang="en-IN"/>
          </a:p>
        </p:txBody>
      </p:sp>
      <p:sp>
        <p:nvSpPr>
          <p:cNvPr id="5" name="Footer Placeholder 4">
            <a:extLst>
              <a:ext uri="{FF2B5EF4-FFF2-40B4-BE49-F238E27FC236}">
                <a16:creationId xmlns:a16="http://schemas.microsoft.com/office/drawing/2014/main" id="{3F3ACBDF-1ABE-46D2-B4BE-E6558C875C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2E02E81A-0BB5-4505-91F9-AB97B80BE1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669347-E3B4-439D-9D1F-3479A370CD23}" type="slidenum">
              <a:rPr lang="en-IN" smtClean="0"/>
              <a:pPr/>
              <a:t>‹#›</a:t>
            </a:fld>
            <a:endParaRPr lang="en-IN"/>
          </a:p>
        </p:txBody>
      </p:sp>
      <p:sp>
        <p:nvSpPr>
          <p:cNvPr id="13" name="Rectangle 12">
            <a:extLst>
              <a:ext uri="{FF2B5EF4-FFF2-40B4-BE49-F238E27FC236}">
                <a16:creationId xmlns:a16="http://schemas.microsoft.com/office/drawing/2014/main" id="{7EA1AFDB-FD3D-4D0F-9B5D-7A3F51CB8ACC}"/>
              </a:ext>
            </a:extLst>
          </p:cNvPr>
          <p:cNvSpPr/>
          <p:nvPr userDrawn="1"/>
        </p:nvSpPr>
        <p:spPr>
          <a:xfrm>
            <a:off x="10504715" y="230188"/>
            <a:ext cx="1231640" cy="690465"/>
          </a:xfrm>
          <a:prstGeom prst="rect">
            <a:avLst/>
          </a:prstGeom>
          <a:blipFill dpi="0" rotWithShape="1">
            <a:blip r:embed="rId1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Tree>
    <p:extLst>
      <p:ext uri="{BB962C8B-B14F-4D97-AF65-F5344CB8AC3E}">
        <p14:creationId xmlns:p14="http://schemas.microsoft.com/office/powerpoint/2010/main" val="25527888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notesSlide" Target="../notesSlides/notesSlide9.xml" /><Relationship Id="rId1" Type="http://schemas.openxmlformats.org/officeDocument/2006/relationships/slideLayout" Target="../slideLayouts/slideLayout2.xml" /><Relationship Id="rId4" Type="http://schemas.openxmlformats.org/officeDocument/2006/relationships/image" Target="../media/image80.png" /></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3" Type="http://schemas.openxmlformats.org/officeDocument/2006/relationships/image" Target="../media/image81.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notesSlide" Target="../notesSlides/notesSlide12.xml" /><Relationship Id="rId1" Type="http://schemas.openxmlformats.org/officeDocument/2006/relationships/slideLayout" Target="../slideLayouts/slideLayout2.xml" /><Relationship Id="rId4" Type="http://schemas.openxmlformats.org/officeDocument/2006/relationships/image" Target="../media/image83.png" /></Relationships>
</file>

<file path=ppt/slides/_rels/slide105.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notesSlide" Target="../notesSlides/notesSlide13.xml" /><Relationship Id="rId1" Type="http://schemas.openxmlformats.org/officeDocument/2006/relationships/slideLayout" Target="../slideLayouts/slideLayout2.xml" /><Relationship Id="rId4" Type="http://schemas.openxmlformats.org/officeDocument/2006/relationships/image" Target="../media/image85.png" /></Relationships>
</file>

<file path=ppt/slides/_rels/slide106.xml.rels><?xml version="1.0" encoding="UTF-8" standalone="yes"?>
<Relationships xmlns="http://schemas.openxmlformats.org/package/2006/relationships"><Relationship Id="rId2" Type="http://schemas.openxmlformats.org/officeDocument/2006/relationships/image" Target="../media/image86.jpg" /><Relationship Id="rId1" Type="http://schemas.openxmlformats.org/officeDocument/2006/relationships/slideLayout" Target="../slideLayouts/slideLayout6.xml" /></Relationships>
</file>

<file path=ppt/slides/_rels/slide107.xml.rels><?xml version="1.0" encoding="UTF-8" standalone="yes"?>
<Relationships xmlns="http://schemas.openxmlformats.org/package/2006/relationships"><Relationship Id="rId2" Type="http://schemas.openxmlformats.org/officeDocument/2006/relationships/image" Target="../media/image86.jp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2" Type="http://schemas.openxmlformats.org/officeDocument/2006/relationships/image" Target="../media/image86.jpg"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3" Type="http://schemas.openxmlformats.org/officeDocument/2006/relationships/image" Target="../media/image87.jpg" /><Relationship Id="rId2" Type="http://schemas.openxmlformats.org/officeDocument/2006/relationships/image" Target="../media/image86.jpg" /><Relationship Id="rId1" Type="http://schemas.openxmlformats.org/officeDocument/2006/relationships/slideLayout" Target="../slideLayouts/slideLayout2.xml" /><Relationship Id="rId4" Type="http://schemas.openxmlformats.org/officeDocument/2006/relationships/image" Target="../media/image88.jpg" /></Relationships>
</file>

<file path=ppt/slides/_rels/slide1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2" Type="http://schemas.openxmlformats.org/officeDocument/2006/relationships/image" Target="../media/image86.jpg"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2" Type="http://schemas.openxmlformats.org/officeDocument/2006/relationships/image" Target="../media/image86.jp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2" Type="http://schemas.openxmlformats.org/officeDocument/2006/relationships/image" Target="../media/image86.jp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86.jp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2" Type="http://schemas.openxmlformats.org/officeDocument/2006/relationships/image" Target="../media/image89.jp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86.jp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2" Type="http://schemas.openxmlformats.org/officeDocument/2006/relationships/image" Target="../media/image86.jp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hyperlink" Target="https://www.watelectronics.com/major-electrical-electronic-components/" TargetMode="Externa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0.png" /><Relationship Id="rId1" Type="http://schemas.openxmlformats.org/officeDocument/2006/relationships/slideLayout" Target="../slideLayouts/slideLayout2.xml" /><Relationship Id="rId4" Type="http://schemas.openxmlformats.org/officeDocument/2006/relationships/image" Target="../media/image28.png" /></Relationships>
</file>

<file path=ppt/slides/_rels/slide36.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0.png" /><Relationship Id="rId1" Type="http://schemas.openxmlformats.org/officeDocument/2006/relationships/slideLayout" Target="../slideLayouts/slideLayout2.xml" /><Relationship Id="rId4" Type="http://schemas.openxmlformats.org/officeDocument/2006/relationships/image" Target="../media/image31.jpeg" /></Relationships>
</file>

<file path=ppt/slides/_rels/slide39.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png" /><Relationship Id="rId1" Type="http://schemas.openxmlformats.org/officeDocument/2006/relationships/slideLayout" Target="../slideLayouts/slideLayout2.xml" /><Relationship Id="rId4" Type="http://schemas.openxmlformats.org/officeDocument/2006/relationships/image" Target="../media/image35.png" /></Relationships>
</file>

<file path=ppt/slides/_rels/slide49.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46.jpe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52.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70.xml.rels><?xml version="1.0" encoding="UTF-8" standalone="yes"?>
<Relationships xmlns="http://schemas.openxmlformats.org/package/2006/relationships"><Relationship Id="rId2" Type="http://schemas.openxmlformats.org/officeDocument/2006/relationships/image" Target="../media/image53.jpe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60.jpe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image" Target="../media/image61.png" /><Relationship Id="rId1" Type="http://schemas.openxmlformats.org/officeDocument/2006/relationships/slideLayout" Target="../slideLayouts/slideLayout2.xml" /><Relationship Id="rId4" Type="http://schemas.openxmlformats.org/officeDocument/2006/relationships/image" Target="../media/image63.png" /></Relationships>
</file>

<file path=ppt/slides/_rels/slide83.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66.jpe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2" Type="http://schemas.openxmlformats.org/officeDocument/2006/relationships/image" Target="../media/image68.jpe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3" Type="http://schemas.openxmlformats.org/officeDocument/2006/relationships/image" Target="../media/image68.jpe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3" Type="http://schemas.openxmlformats.org/officeDocument/2006/relationships/image" Target="../media/image69.png" /><Relationship Id="rId2" Type="http://schemas.openxmlformats.org/officeDocument/2006/relationships/image" Target="../media/image68.jpe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image" Target="../media/image68.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png" /><Relationship Id="rId1" Type="http://schemas.openxmlformats.org/officeDocument/2006/relationships/slideLayout" Target="../slideLayouts/slideLayout2.xml" /><Relationship Id="rId5" Type="http://schemas.openxmlformats.org/officeDocument/2006/relationships/image" Target="../media/image11.png" /><Relationship Id="rId4" Type="http://schemas.openxmlformats.org/officeDocument/2006/relationships/image" Target="../media/image10.png" /></Relationships>
</file>

<file path=ppt/slides/_rels/slide90.xml.rels><?xml version="1.0" encoding="UTF-8" standalone="yes"?>
<Relationships xmlns="http://schemas.openxmlformats.org/package/2006/relationships"><Relationship Id="rId2" Type="http://schemas.openxmlformats.org/officeDocument/2006/relationships/image" Target="../media/image68.jpeg"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95.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notesSlide" Target="../notesSlides/notesSlide7.xml" /><Relationship Id="rId1" Type="http://schemas.openxmlformats.org/officeDocument/2006/relationships/slideLayout" Target="../slideLayouts/slideLayout2.xml" /><Relationship Id="rId4" Type="http://schemas.openxmlformats.org/officeDocument/2006/relationships/image" Target="../media/image7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7AB217-BC9C-8E03-08A9-A2F893EFA7CF}"/>
              </a:ext>
            </a:extLst>
          </p:cNvPr>
          <p:cNvSpPr txBox="1"/>
          <p:nvPr/>
        </p:nvSpPr>
        <p:spPr>
          <a:xfrm>
            <a:off x="623392" y="908720"/>
            <a:ext cx="11089232" cy="5472608"/>
          </a:xfrm>
          <a:prstGeom prst="rect">
            <a:avLst/>
          </a:prstGeom>
          <a:noFill/>
          <a:ln w="28575">
            <a:solidFill>
              <a:schemeClr val="tx1"/>
            </a:solidFill>
          </a:ln>
        </p:spPr>
        <p:txBody>
          <a:bodyPr wrap="square" rtlCol="0">
            <a:spAutoFit/>
          </a:bodyPr>
          <a:lstStyle/>
          <a:p>
            <a:endParaRPr lang="en-IN" dirty="0"/>
          </a:p>
        </p:txBody>
      </p:sp>
      <p:sp>
        <p:nvSpPr>
          <p:cNvPr id="2" name="Title 1">
            <a:extLst>
              <a:ext uri="{FF2B5EF4-FFF2-40B4-BE49-F238E27FC236}">
                <a16:creationId xmlns:a16="http://schemas.microsoft.com/office/drawing/2014/main" id="{5AD227C5-F86A-4EC4-A0F4-C7E09560EEE7}"/>
              </a:ext>
            </a:extLst>
          </p:cNvPr>
          <p:cNvSpPr>
            <a:spLocks noGrp="1"/>
          </p:cNvSpPr>
          <p:nvPr>
            <p:ph type="ctrTitle"/>
          </p:nvPr>
        </p:nvSpPr>
        <p:spPr>
          <a:xfrm>
            <a:off x="1596008" y="2564904"/>
            <a:ext cx="9144000" cy="2880320"/>
          </a:xfrm>
        </p:spPr>
        <p:txBody>
          <a:bodyPr>
            <a:normAutofit fontScale="90000"/>
          </a:bodyPr>
          <a:lstStyle>
            <a:defPPr/>
          </a:lstStyle>
          <a:p>
            <a:br>
              <a:rPr lang="en-IN" sz="4800" b="1" dirty="0">
                <a:latin typeface="Palatino Linotype" panose="02040502050505030304" pitchFamily="18" charset="0"/>
              </a:rPr>
            </a:br>
            <a:br>
              <a:rPr lang="en-IN" sz="4800" b="1" dirty="0">
                <a:latin typeface="Palatino Linotype" panose="02040502050505030304" pitchFamily="18" charset="0"/>
              </a:rPr>
            </a:br>
            <a:br>
              <a:rPr lang="en-IN" sz="4800" b="1" dirty="0">
                <a:latin typeface="Palatino Linotype" panose="02040502050505030304" pitchFamily="18" charset="0"/>
              </a:rPr>
            </a:br>
            <a:br>
              <a:rPr lang="en-IN" sz="4800" b="1" dirty="0">
                <a:latin typeface="Palatino Linotype" panose="02040502050505030304" pitchFamily="18" charset="0"/>
              </a:rPr>
            </a:br>
            <a:br>
              <a:rPr lang="en-IN" sz="4800" b="1" dirty="0">
                <a:latin typeface="Palatino Linotype" panose="02040502050505030304" pitchFamily="18" charset="0"/>
              </a:rPr>
            </a:br>
            <a:r>
              <a:rPr lang="en-IN" sz="4800" b="1" dirty="0">
                <a:latin typeface="Palatino Linotype" panose="02040502050505030304" pitchFamily="18" charset="0"/>
              </a:rPr>
              <a:t>21CSS201T</a:t>
            </a:r>
            <a:br>
              <a:rPr lang="en-IN" sz="4800" b="1" dirty="0">
                <a:latin typeface="Palatino Linotype" panose="02040502050505030304" pitchFamily="18" charset="0"/>
              </a:rPr>
            </a:br>
            <a:r>
              <a:rPr lang="en-IN" sz="4800" b="1" dirty="0">
                <a:latin typeface="Palatino Linotype" panose="02040502050505030304" pitchFamily="18" charset="0"/>
              </a:rPr>
              <a:t>COMPUTER ORGANIZATION AND ARCHITECTURE</a:t>
            </a:r>
            <a:br>
              <a:rPr lang="en-IN" sz="4800" b="1" dirty="0">
                <a:latin typeface="Palatino Linotype" panose="02040502050505030304" pitchFamily="18" charset="0"/>
              </a:rPr>
            </a:br>
            <a:br>
              <a:rPr lang="en-IN" sz="4800" b="1" dirty="0">
                <a:latin typeface="Palatino Linotype" panose="02040502050505030304" pitchFamily="18" charset="0"/>
              </a:rPr>
            </a:br>
            <a:r>
              <a:rPr lang="en-IN" sz="4800" b="1" dirty="0">
                <a:latin typeface="Palatino Linotype" panose="02040502050505030304" pitchFamily="18" charset="0"/>
              </a:rPr>
              <a:t>UNIT-3</a:t>
            </a:r>
            <a:br>
              <a:rPr lang="en-IN" sz="4800" b="1" dirty="0">
                <a:latin typeface="Palatino Linotype" panose="02040502050505030304" pitchFamily="18" charset="0"/>
              </a:rPr>
            </a:br>
            <a:r>
              <a:rPr lang="en-IN" sz="4800" b="1" dirty="0">
                <a:latin typeface="Palatino Linotype" panose="02040502050505030304" pitchFamily="18" charset="0"/>
              </a:rPr>
              <a:t>Design of ALU and De Morgan’s Law</a:t>
            </a:r>
          </a:p>
        </p:txBody>
      </p:sp>
    </p:spTree>
    <p:extLst>
      <p:ext uri="{BB962C8B-B14F-4D97-AF65-F5344CB8AC3E}">
        <p14:creationId xmlns:p14="http://schemas.microsoft.com/office/powerpoint/2010/main" val="17409642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B8C1-23D5-C60B-738D-5D16F9BFB2BD}"/>
              </a:ext>
            </a:extLst>
          </p:cNvPr>
          <p:cNvSpPr>
            <a:spLocks noGrp="1"/>
          </p:cNvSpPr>
          <p:nvPr>
            <p:ph type="title"/>
          </p:nvPr>
        </p:nvSpPr>
        <p:spPr>
          <a:xfrm>
            <a:off x="838200" y="764704"/>
            <a:ext cx="10515600" cy="1440160"/>
          </a:xfrm>
        </p:spPr>
        <p:txBody>
          <a:bodyPr>
            <a:normAutofit/>
          </a:bodyPr>
          <a:lstStyle/>
          <a:p>
            <a:r>
              <a:rPr lang="en-IN" dirty="0"/>
              <a:t>                                   </a:t>
            </a:r>
            <a:r>
              <a:rPr lang="en-IN" dirty="0">
                <a:solidFill>
                  <a:srgbClr val="C00000"/>
                </a:solidFill>
              </a:rPr>
              <a:t>Design of ALU</a:t>
            </a:r>
            <a:br>
              <a:rPr lang="en-IN" dirty="0"/>
            </a:br>
            <a:endParaRPr lang="en-US" dirty="0"/>
          </a:p>
        </p:txBody>
      </p:sp>
      <p:sp>
        <p:nvSpPr>
          <p:cNvPr id="3" name="Content Placeholder 2">
            <a:extLst>
              <a:ext uri="{FF2B5EF4-FFF2-40B4-BE49-F238E27FC236}">
                <a16:creationId xmlns:a16="http://schemas.microsoft.com/office/drawing/2014/main" id="{C4D1F38C-7CF2-ADAB-7A17-B7156A815DC1}"/>
              </a:ext>
            </a:extLst>
          </p:cNvPr>
          <p:cNvSpPr>
            <a:spLocks noGrp="1"/>
          </p:cNvSpPr>
          <p:nvPr>
            <p:ph idx="1"/>
          </p:nvPr>
        </p:nvSpPr>
        <p:spPr>
          <a:xfrm>
            <a:off x="838200" y="2060848"/>
            <a:ext cx="10515600" cy="4116115"/>
          </a:xfrm>
        </p:spPr>
        <p:txBody>
          <a:bodyPr>
            <a:normAutofit/>
          </a:bodyPr>
          <a:lstStyle/>
          <a:p>
            <a:r>
              <a:rPr lang="en-IN" sz="2400" dirty="0">
                <a:solidFill>
                  <a:srgbClr val="666666"/>
                </a:solidFill>
                <a:latin typeface="Times New Roman" panose="02020603050405020304" pitchFamily="18" charset="0"/>
                <a:cs typeface="Times New Roman" panose="02020603050405020304" pitchFamily="18" charset="0"/>
              </a:rPr>
              <a:t>A</a:t>
            </a:r>
            <a:r>
              <a:rPr lang="en-IN" sz="2400" b="0" i="0" dirty="0">
                <a:solidFill>
                  <a:srgbClr val="666666"/>
                </a:solidFill>
                <a:effectLst/>
                <a:latin typeface="Times New Roman" panose="02020603050405020304" pitchFamily="18" charset="0"/>
                <a:cs typeface="Times New Roman" panose="02020603050405020304" pitchFamily="18" charset="0"/>
              </a:rPr>
              <a:t>LU or Arithmetic Logical Unit is a digital circuit to do arithmetic operations like addition, subtraction, division, multiplication and logical operations like AND, OR, XOR, NAND, NOR etc.</a:t>
            </a:r>
          </a:p>
          <a:p>
            <a:pPr marL="0" indent="0">
              <a:buNone/>
            </a:pPr>
            <a:endParaRPr lang="en-IN" sz="2400" b="0" i="0" dirty="0">
              <a:solidFill>
                <a:srgbClr val="666666"/>
              </a:solidFill>
              <a:effectLst/>
              <a:latin typeface="Times New Roman" panose="02020603050405020304" pitchFamily="18" charset="0"/>
              <a:cs typeface="Times New Roman" panose="02020603050405020304" pitchFamily="18" charset="0"/>
            </a:endParaRPr>
          </a:p>
          <a:p>
            <a:r>
              <a:rPr lang="en-IN" sz="2400" b="0" i="0" dirty="0">
                <a:solidFill>
                  <a:srgbClr val="666666"/>
                </a:solidFill>
                <a:effectLst/>
                <a:latin typeface="Times New Roman" panose="02020603050405020304" pitchFamily="18" charset="0"/>
                <a:cs typeface="Times New Roman" panose="02020603050405020304" pitchFamily="18" charset="0"/>
              </a:rPr>
              <a:t> A simple block diagram of a 4 bit ALU for operations </a:t>
            </a:r>
            <a:r>
              <a:rPr lang="en-IN" sz="2400" dirty="0">
                <a:solidFill>
                  <a:srgbClr val="666666"/>
                </a:solidFill>
                <a:latin typeface="Times New Roman" panose="02020603050405020304" pitchFamily="18" charset="0"/>
                <a:cs typeface="Times New Roman" panose="02020603050405020304" pitchFamily="18" charset="0"/>
              </a:rPr>
              <a:t>AND, OR,XOR</a:t>
            </a:r>
            <a:r>
              <a:rPr lang="en-IN" sz="2400" b="0" i="0" dirty="0">
                <a:solidFill>
                  <a:srgbClr val="666666"/>
                </a:solidFill>
                <a:effectLst/>
                <a:latin typeface="Times New Roman" panose="02020603050405020304" pitchFamily="18" charset="0"/>
                <a:cs typeface="Times New Roman" panose="02020603050405020304" pitchFamily="18" charset="0"/>
              </a:rPr>
              <a:t> and ADD is shown here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381888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838200" y="365125"/>
            <a:ext cx="10515600" cy="84929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b="1"/>
              <a:t>Flowchart for Restoring Division</a:t>
            </a:r>
            <a:br>
              <a:rPr lang="en-IN" b="1"/>
            </a:br>
            <a:endParaRPr/>
          </a:p>
        </p:txBody>
      </p:sp>
      <p:pic>
        <p:nvPicPr>
          <p:cNvPr id="131" name="Google Shape;131;p7"/>
          <p:cNvPicPr preferRelativeResize="0">
            <a:picLocks noGrp="1"/>
          </p:cNvPicPr>
          <p:nvPr>
            <p:ph type="body" idx="1"/>
          </p:nvPr>
        </p:nvPicPr>
        <p:blipFill rotWithShape="1">
          <a:blip r:embed="rId3">
            <a:alphaModFix/>
          </a:blip>
          <a:srcRect/>
          <a:stretch/>
        </p:blipFill>
        <p:spPr>
          <a:xfrm>
            <a:off x="3452794" y="1000108"/>
            <a:ext cx="4419619" cy="5044300"/>
          </a:xfrm>
          <a:prstGeom prst="rect">
            <a:avLst/>
          </a:prstGeom>
          <a:noFill/>
          <a:ln>
            <a:noFill/>
          </a:ln>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838200" y="365125"/>
            <a:ext cx="10515600" cy="8492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Restoring Division – Example </a:t>
            </a:r>
            <a:endParaRPr/>
          </a:p>
        </p:txBody>
      </p:sp>
      <p:pic>
        <p:nvPicPr>
          <p:cNvPr id="137" name="Google Shape;137;p8"/>
          <p:cNvPicPr preferRelativeResize="0">
            <a:picLocks noGrp="1"/>
          </p:cNvPicPr>
          <p:nvPr>
            <p:ph type="body" idx="1"/>
          </p:nvPr>
        </p:nvPicPr>
        <p:blipFill rotWithShape="1">
          <a:blip r:embed="rId3">
            <a:alphaModFix/>
          </a:blip>
          <a:srcRect/>
          <a:stretch/>
        </p:blipFill>
        <p:spPr>
          <a:xfrm>
            <a:off x="952464" y="1500174"/>
            <a:ext cx="5172075" cy="4515660"/>
          </a:xfrm>
          <a:prstGeom prst="rect">
            <a:avLst/>
          </a:prstGeom>
          <a:noFill/>
          <a:ln>
            <a:noFill/>
          </a:ln>
        </p:spPr>
      </p:pic>
      <p:pic>
        <p:nvPicPr>
          <p:cNvPr id="138" name="Google Shape;138;p8"/>
          <p:cNvPicPr preferRelativeResize="0"/>
          <p:nvPr/>
        </p:nvPicPr>
        <p:blipFill rotWithShape="1">
          <a:blip r:embed="rId4">
            <a:alphaModFix/>
          </a:blip>
          <a:srcRect/>
          <a:stretch/>
        </p:blipFill>
        <p:spPr>
          <a:xfrm>
            <a:off x="6596066" y="1428735"/>
            <a:ext cx="4786346" cy="4675909"/>
          </a:xfrm>
          <a:prstGeom prst="rect">
            <a:avLst/>
          </a:prstGeom>
          <a:noFill/>
          <a:ln>
            <a:noFill/>
          </a:ln>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a:spLocks noGrp="1"/>
          </p:cNvSpPr>
          <p:nvPr>
            <p:ph type="title"/>
          </p:nvPr>
        </p:nvSpPr>
        <p:spPr>
          <a:xfrm>
            <a:off x="838200" y="365125"/>
            <a:ext cx="10515600" cy="77785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t>Non-Restoring Division</a:t>
            </a:r>
            <a:endParaRPr b="1"/>
          </a:p>
        </p:txBody>
      </p:sp>
      <p:sp>
        <p:nvSpPr>
          <p:cNvPr id="144" name="Google Shape;144;p9"/>
          <p:cNvSpPr txBox="1">
            <a:spLocks noGrp="1"/>
          </p:cNvSpPr>
          <p:nvPr>
            <p:ph type="body" idx="1"/>
          </p:nvPr>
        </p:nvSpPr>
        <p:spPr>
          <a:xfrm>
            <a:off x="738150" y="1214422"/>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Initially  Dividend is loaded into register Q,</a:t>
            </a:r>
            <a:endParaRPr/>
          </a:p>
          <a:p>
            <a:pPr marL="228600" lvl="0" indent="-228600" algn="just" rtl="0">
              <a:lnSpc>
                <a:spcPct val="150000"/>
              </a:lnSpc>
              <a:spcBef>
                <a:spcPts val="0"/>
              </a:spcBef>
              <a:spcAft>
                <a:spcPts val="0"/>
              </a:spcAft>
              <a:buClr>
                <a:schemeClr val="dk1"/>
              </a:buClr>
              <a:buSzPts val="2400"/>
              <a:buNone/>
            </a:pPr>
            <a:r>
              <a:rPr lang="en-IN" sz="2400">
                <a:latin typeface="Times New Roman"/>
                <a:ea typeface="Times New Roman"/>
                <a:cs typeface="Times New Roman"/>
                <a:sym typeface="Times New Roman"/>
              </a:rPr>
              <a:t>	and n-bit Divisor is loaded into register M</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Let M’ is 2’s complement of M</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Set Register A to 0</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Set count to n</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SHL AQ denotes shift left AQ by one position leaving Q</a:t>
            </a:r>
            <a:r>
              <a:rPr lang="en-IN" sz="2400" baseline="-25000">
                <a:latin typeface="Times New Roman"/>
                <a:ea typeface="Times New Roman"/>
                <a:cs typeface="Times New Roman"/>
                <a:sym typeface="Times New Roman"/>
              </a:rPr>
              <a:t>0</a:t>
            </a:r>
            <a:r>
              <a:rPr lang="en-IN" sz="2400">
                <a:latin typeface="Times New Roman"/>
                <a:ea typeface="Times New Roman"/>
                <a:cs typeface="Times New Roman"/>
                <a:sym typeface="Times New Roman"/>
              </a:rPr>
              <a:t> blank.</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Similarly, a square symbol in Q</a:t>
            </a:r>
            <a:r>
              <a:rPr lang="en-IN" sz="2400" baseline="-25000">
                <a:latin typeface="Times New Roman"/>
                <a:ea typeface="Times New Roman"/>
                <a:cs typeface="Times New Roman"/>
                <a:sym typeface="Times New Roman"/>
              </a:rPr>
              <a:t>0 </a:t>
            </a:r>
            <a:r>
              <a:rPr lang="en-IN" sz="2400">
                <a:latin typeface="Times New Roman"/>
                <a:ea typeface="Times New Roman"/>
                <a:cs typeface="Times New Roman"/>
                <a:sym typeface="Times New Roman"/>
              </a:rPr>
              <a:t>position denote, it is to be calculated later</a:t>
            </a:r>
            <a:endParaRPr/>
          </a:p>
          <a:p>
            <a:pPr marL="228600" lvl="0" indent="-228600" algn="l" rtl="0">
              <a:lnSpc>
                <a:spcPct val="80000"/>
              </a:lnSpc>
              <a:spcBef>
                <a:spcPts val="1000"/>
              </a:spcBef>
              <a:spcAft>
                <a:spcPts val="0"/>
              </a:spcAft>
              <a:buClr>
                <a:schemeClr val="dk1"/>
              </a:buClr>
              <a:buSzPts val="2400"/>
              <a:buNone/>
            </a:pPr>
            <a:endParaRPr sz="2400">
              <a:latin typeface="Calibri"/>
              <a:ea typeface="Calibri"/>
              <a:cs typeface="Calibri"/>
              <a:sym typeface="Calibri"/>
            </a:endParaRPr>
          </a:p>
          <a:p>
            <a:pPr marL="228600" lvl="0" indent="-76200" algn="just" rtl="0">
              <a:lnSpc>
                <a:spcPct val="80000"/>
              </a:lnSpc>
              <a:spcBef>
                <a:spcPts val="1000"/>
              </a:spcBef>
              <a:spcAft>
                <a:spcPts val="0"/>
              </a:spcAft>
              <a:buClr>
                <a:schemeClr val="dk1"/>
              </a:buClr>
              <a:buSzPts val="2400"/>
              <a:buNone/>
            </a:pPr>
            <a:endParaRPr sz="2400">
              <a:latin typeface="Calibri"/>
              <a:ea typeface="Calibri"/>
              <a:cs typeface="Calibri"/>
              <a:sym typeface="Calibri"/>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Flowchart for Non-Restoring Division</a:t>
            </a:r>
            <a:br>
              <a:rPr lang="en-IN" b="1"/>
            </a:br>
            <a:endParaRPr/>
          </a:p>
        </p:txBody>
      </p:sp>
      <p:pic>
        <p:nvPicPr>
          <p:cNvPr id="150" name="Google Shape;150;p10" descr="enter image description here"/>
          <p:cNvPicPr preferRelativeResize="0"/>
          <p:nvPr/>
        </p:nvPicPr>
        <p:blipFill rotWithShape="1">
          <a:blip r:embed="rId3">
            <a:alphaModFix/>
          </a:blip>
          <a:srcRect/>
          <a:stretch/>
        </p:blipFill>
        <p:spPr>
          <a:xfrm>
            <a:off x="3309918" y="1142984"/>
            <a:ext cx="4857784" cy="5029200"/>
          </a:xfrm>
          <a:prstGeom prst="rect">
            <a:avLst/>
          </a:prstGeom>
          <a:noFill/>
          <a:ln>
            <a:noFill/>
          </a:ln>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1"/>
          <p:cNvSpPr txBox="1">
            <a:spLocks noGrp="1"/>
          </p:cNvSpPr>
          <p:nvPr>
            <p:ph type="title"/>
          </p:nvPr>
        </p:nvSpPr>
        <p:spPr>
          <a:xfrm>
            <a:off x="881026" y="214291"/>
            <a:ext cx="10515600" cy="785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Non-Restoring Division</a:t>
            </a:r>
            <a:endParaRPr b="1"/>
          </a:p>
        </p:txBody>
      </p:sp>
      <p:pic>
        <p:nvPicPr>
          <p:cNvPr id="156" name="Google Shape;156;p11"/>
          <p:cNvPicPr preferRelativeResize="0">
            <a:picLocks noGrp="1"/>
          </p:cNvPicPr>
          <p:nvPr>
            <p:ph type="body" idx="1"/>
          </p:nvPr>
        </p:nvPicPr>
        <p:blipFill rotWithShape="1">
          <a:blip r:embed="rId3">
            <a:alphaModFix/>
          </a:blip>
          <a:srcRect/>
          <a:stretch/>
        </p:blipFill>
        <p:spPr>
          <a:xfrm>
            <a:off x="1166778" y="1000109"/>
            <a:ext cx="9485379" cy="2500330"/>
          </a:xfrm>
          <a:prstGeom prst="rect">
            <a:avLst/>
          </a:prstGeom>
          <a:noFill/>
          <a:ln>
            <a:noFill/>
          </a:ln>
        </p:spPr>
      </p:pic>
      <p:pic>
        <p:nvPicPr>
          <p:cNvPr id="157" name="Google Shape;157;p11"/>
          <p:cNvPicPr preferRelativeResize="0"/>
          <p:nvPr/>
        </p:nvPicPr>
        <p:blipFill rotWithShape="1">
          <a:blip r:embed="rId4">
            <a:alphaModFix/>
          </a:blip>
          <a:srcRect/>
          <a:stretch/>
        </p:blipFill>
        <p:spPr>
          <a:xfrm>
            <a:off x="1309654" y="3571876"/>
            <a:ext cx="8714364" cy="2933704"/>
          </a:xfrm>
          <a:prstGeom prst="rect">
            <a:avLst/>
          </a:prstGeom>
          <a:noFill/>
          <a:ln>
            <a:noFill/>
          </a:ln>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838200" y="365125"/>
            <a:ext cx="10515600" cy="63498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b="1"/>
              <a:t>Non-Restoring Division - Example</a:t>
            </a:r>
            <a:endParaRPr b="1"/>
          </a:p>
        </p:txBody>
      </p:sp>
      <p:pic>
        <p:nvPicPr>
          <p:cNvPr id="163" name="Google Shape;163;p12"/>
          <p:cNvPicPr preferRelativeResize="0">
            <a:picLocks noGrp="1"/>
          </p:cNvPicPr>
          <p:nvPr>
            <p:ph type="body" idx="1"/>
          </p:nvPr>
        </p:nvPicPr>
        <p:blipFill rotWithShape="1">
          <a:blip r:embed="rId3">
            <a:alphaModFix/>
          </a:blip>
          <a:srcRect/>
          <a:stretch/>
        </p:blipFill>
        <p:spPr>
          <a:xfrm>
            <a:off x="881026" y="1285860"/>
            <a:ext cx="5072099" cy="4643470"/>
          </a:xfrm>
          <a:prstGeom prst="rect">
            <a:avLst/>
          </a:prstGeom>
          <a:noFill/>
          <a:ln>
            <a:noFill/>
          </a:ln>
        </p:spPr>
      </p:pic>
      <p:pic>
        <p:nvPicPr>
          <p:cNvPr id="164" name="Google Shape;164;p12"/>
          <p:cNvPicPr preferRelativeResize="0"/>
          <p:nvPr/>
        </p:nvPicPr>
        <p:blipFill rotWithShape="1">
          <a:blip r:embed="rId4">
            <a:alphaModFix/>
          </a:blip>
          <a:srcRect/>
          <a:stretch/>
        </p:blipFill>
        <p:spPr>
          <a:xfrm>
            <a:off x="6310314" y="1285860"/>
            <a:ext cx="5507653" cy="4643446"/>
          </a:xfrm>
          <a:prstGeom prst="rect">
            <a:avLst/>
          </a:prstGeom>
          <a:noFill/>
          <a:ln>
            <a:noFill/>
          </a:ln>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1329" y="1598230"/>
            <a:ext cx="7689215" cy="2616101"/>
          </a:xfrm>
          <a:prstGeom prst="rect">
            <a:avLst/>
          </a:prstGeom>
        </p:spPr>
        <p:txBody>
          <a:bodyPr vert="horz" wrap="square" lIns="0" tIns="12700" rIns="0" bIns="0" rtlCol="0">
            <a:spAutoFit/>
          </a:bodyPr>
          <a:lstStyle/>
          <a:p>
            <a:pPr marL="635" algn="ctr">
              <a:lnSpc>
                <a:spcPts val="6840"/>
              </a:lnSpc>
              <a:spcBef>
                <a:spcPts val="100"/>
              </a:spcBef>
            </a:pPr>
            <a:r>
              <a:rPr sz="6000" b="1" dirty="0"/>
              <a:t>IEEE</a:t>
            </a:r>
            <a:r>
              <a:rPr sz="6000" b="1" spc="-40" dirty="0"/>
              <a:t> </a:t>
            </a:r>
            <a:r>
              <a:rPr sz="6000" b="1" dirty="0"/>
              <a:t>754</a:t>
            </a:r>
          </a:p>
          <a:p>
            <a:pPr marL="12065" marR="5080" algn="ctr">
              <a:lnSpc>
                <a:spcPts val="6480"/>
              </a:lnSpc>
              <a:spcBef>
                <a:spcPts val="459"/>
              </a:spcBef>
              <a:tabLst>
                <a:tab pos="4797425" algn="l"/>
              </a:tabLst>
            </a:pPr>
            <a:r>
              <a:rPr sz="6000" b="1" spc="-5" dirty="0"/>
              <a:t>Floating point	numbers  and</a:t>
            </a:r>
            <a:r>
              <a:rPr sz="6000" b="1" spc="-15" dirty="0"/>
              <a:t> </a:t>
            </a:r>
            <a:r>
              <a:rPr sz="6000" b="1" spc="-5" dirty="0"/>
              <a:t>operations.</a:t>
            </a:r>
            <a:endParaRPr sz="6000" b="1" dirty="0"/>
          </a:p>
        </p:txBody>
      </p:sp>
      <p:pic>
        <p:nvPicPr>
          <p:cNvPr id="3" name="object 3"/>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6440"/>
            <a:ext cx="9015730" cy="697230"/>
          </a:xfrm>
          <a:prstGeom prst="rect">
            <a:avLst/>
          </a:prstGeom>
        </p:spPr>
        <p:txBody>
          <a:bodyPr vert="horz" wrap="square" lIns="0" tIns="13335" rIns="0" bIns="0" rtlCol="0">
            <a:spAutoFit/>
          </a:bodyPr>
          <a:lstStyle/>
          <a:p>
            <a:pPr marL="12700">
              <a:lnSpc>
                <a:spcPct val="100000"/>
              </a:lnSpc>
              <a:spcBef>
                <a:spcPts val="105"/>
              </a:spcBef>
            </a:pPr>
            <a:r>
              <a:rPr dirty="0"/>
              <a:t>Floating</a:t>
            </a:r>
            <a:r>
              <a:rPr spc="-5" dirty="0"/>
              <a:t>-</a:t>
            </a:r>
            <a:r>
              <a:rPr dirty="0"/>
              <a:t>Point</a:t>
            </a:r>
            <a:r>
              <a:rPr spc="-280" dirty="0"/>
              <a:t> </a:t>
            </a:r>
            <a:r>
              <a:rPr dirty="0"/>
              <a:t>Arithmetic</a:t>
            </a:r>
            <a:r>
              <a:rPr spc="-45" dirty="0"/>
              <a:t> </a:t>
            </a:r>
            <a:r>
              <a:rPr dirty="0"/>
              <a:t>(IEEE 754)</a:t>
            </a:r>
          </a:p>
        </p:txBody>
      </p:sp>
      <p:sp>
        <p:nvSpPr>
          <p:cNvPr id="3" name="object 3"/>
          <p:cNvSpPr txBox="1"/>
          <p:nvPr/>
        </p:nvSpPr>
        <p:spPr>
          <a:xfrm>
            <a:off x="916939" y="1647443"/>
            <a:ext cx="10637520" cy="4670425"/>
          </a:xfrm>
          <a:prstGeom prst="rect">
            <a:avLst/>
          </a:prstGeom>
        </p:spPr>
        <p:txBody>
          <a:bodyPr vert="horz" wrap="square" lIns="0" tIns="12700" rIns="0" bIns="0" rtlCol="0">
            <a:spAutoFit/>
          </a:bodyPr>
          <a:lstStyle/>
          <a:p>
            <a:pPr marL="370840" marR="5080" indent="-358775">
              <a:lnSpc>
                <a:spcPct val="150100"/>
              </a:lnSpc>
              <a:spcBef>
                <a:spcPts val="100"/>
              </a:spcBef>
              <a:buFont typeface="Wingdings"/>
              <a:buChar char=""/>
              <a:tabLst>
                <a:tab pos="371475" algn="l"/>
              </a:tabLst>
            </a:pP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IEEE Standa</a:t>
            </a:r>
            <a:r>
              <a:rPr sz="2400" spc="5" dirty="0">
                <a:latin typeface="Times New Roman"/>
                <a:cs typeface="Times New Roman"/>
              </a:rPr>
              <a:t>r</a:t>
            </a:r>
            <a:r>
              <a:rPr sz="2400" dirty="0">
                <a:latin typeface="Times New Roman"/>
                <a:cs typeface="Times New Roman"/>
              </a:rPr>
              <a:t>d</a:t>
            </a:r>
            <a:r>
              <a:rPr sz="2400" spc="-25" dirty="0">
                <a:latin typeface="Times New Roman"/>
                <a:cs typeface="Times New Roman"/>
              </a:rPr>
              <a:t> </a:t>
            </a:r>
            <a:r>
              <a:rPr sz="2400" dirty="0">
                <a:latin typeface="Times New Roman"/>
                <a:cs typeface="Times New Roman"/>
              </a:rPr>
              <a:t>for Float</a:t>
            </a:r>
            <a:r>
              <a:rPr sz="2400" spc="5" dirty="0">
                <a:latin typeface="Times New Roman"/>
                <a:cs typeface="Times New Roman"/>
              </a:rPr>
              <a:t>i</a:t>
            </a:r>
            <a:r>
              <a:rPr sz="2400" dirty="0">
                <a:latin typeface="Times New Roman"/>
                <a:cs typeface="Times New Roman"/>
              </a:rPr>
              <a:t>n</a:t>
            </a:r>
            <a:r>
              <a:rPr sz="2400" spc="10" dirty="0">
                <a:latin typeface="Times New Roman"/>
                <a:cs typeface="Times New Roman"/>
              </a:rPr>
              <a:t>g</a:t>
            </a:r>
            <a:r>
              <a:rPr sz="2400" dirty="0">
                <a:latin typeface="Times New Roman"/>
                <a:cs typeface="Times New Roman"/>
              </a:rPr>
              <a:t>-Point</a:t>
            </a:r>
            <a:r>
              <a:rPr sz="2400" spc="-165" dirty="0">
                <a:latin typeface="Times New Roman"/>
                <a:cs typeface="Times New Roman"/>
              </a:rPr>
              <a:t> </a:t>
            </a:r>
            <a:r>
              <a:rPr sz="2400" spc="-5" dirty="0">
                <a:latin typeface="Times New Roman"/>
                <a:cs typeface="Times New Roman"/>
              </a:rPr>
              <a:t>Ari</a:t>
            </a:r>
            <a:r>
              <a:rPr sz="2400" dirty="0">
                <a:latin typeface="Times New Roman"/>
                <a:cs typeface="Times New Roman"/>
              </a:rPr>
              <a:t>th</a:t>
            </a:r>
            <a:r>
              <a:rPr sz="2400" spc="-20" dirty="0">
                <a:latin typeface="Times New Roman"/>
                <a:cs typeface="Times New Roman"/>
              </a:rPr>
              <a:t>m</a:t>
            </a:r>
            <a:r>
              <a:rPr sz="2400" dirty="0">
                <a:latin typeface="Times New Roman"/>
                <a:cs typeface="Times New Roman"/>
              </a:rPr>
              <a:t>et</a:t>
            </a:r>
            <a:r>
              <a:rPr sz="2400" spc="5" dirty="0">
                <a:latin typeface="Times New Roman"/>
                <a:cs typeface="Times New Roman"/>
              </a:rPr>
              <a:t>i</a:t>
            </a:r>
            <a:r>
              <a:rPr sz="2400" dirty="0">
                <a:latin typeface="Times New Roman"/>
                <a:cs typeface="Times New Roman"/>
              </a:rPr>
              <a:t>c</a:t>
            </a:r>
            <a:r>
              <a:rPr sz="2400" spc="-35" dirty="0">
                <a:latin typeface="Times New Roman"/>
                <a:cs typeface="Times New Roman"/>
              </a:rPr>
              <a:t> </a:t>
            </a:r>
            <a:r>
              <a:rPr sz="2400" dirty="0">
                <a:latin typeface="Times New Roman"/>
                <a:cs typeface="Times New Roman"/>
              </a:rPr>
              <a:t>(</a:t>
            </a:r>
            <a:r>
              <a:rPr sz="2400" spc="5" dirty="0">
                <a:latin typeface="Times New Roman"/>
                <a:cs typeface="Times New Roman"/>
              </a:rPr>
              <a:t>I</a:t>
            </a:r>
            <a:r>
              <a:rPr sz="2400" dirty="0">
                <a:latin typeface="Times New Roman"/>
                <a:cs typeface="Times New Roman"/>
              </a:rPr>
              <a:t>EEE</a:t>
            </a:r>
            <a:r>
              <a:rPr sz="2400" spc="-20" dirty="0">
                <a:latin typeface="Times New Roman"/>
                <a:cs typeface="Times New Roman"/>
              </a:rPr>
              <a:t> </a:t>
            </a:r>
            <a:r>
              <a:rPr sz="2400" dirty="0">
                <a:latin typeface="Times New Roman"/>
                <a:cs typeface="Times New Roman"/>
              </a:rPr>
              <a:t>754) </a:t>
            </a:r>
            <a:r>
              <a:rPr sz="2400" spc="5" dirty="0">
                <a:latin typeface="Times New Roman"/>
                <a:cs typeface="Times New Roman"/>
              </a:rPr>
              <a:t>i</a:t>
            </a:r>
            <a:r>
              <a:rPr sz="2400" spc="-5" dirty="0">
                <a:latin typeface="Times New Roman"/>
                <a:cs typeface="Times New Roman"/>
              </a:rPr>
              <a:t>s</a:t>
            </a:r>
            <a:r>
              <a:rPr sz="2400" spc="-10" dirty="0">
                <a:latin typeface="Times New Roman"/>
                <a:cs typeface="Times New Roman"/>
              </a:rPr>
              <a:t> </a:t>
            </a:r>
            <a:r>
              <a:rPr sz="2400" dirty="0">
                <a:latin typeface="Times New Roman"/>
                <a:cs typeface="Times New Roman"/>
              </a:rPr>
              <a:t>a t</a:t>
            </a:r>
            <a:r>
              <a:rPr sz="2400" spc="5" dirty="0">
                <a:latin typeface="Times New Roman"/>
                <a:cs typeface="Times New Roman"/>
              </a:rPr>
              <a:t>e</a:t>
            </a:r>
            <a:r>
              <a:rPr sz="2400" dirty="0">
                <a:latin typeface="Times New Roman"/>
                <a:cs typeface="Times New Roman"/>
              </a:rPr>
              <a:t>chni</a:t>
            </a:r>
            <a:r>
              <a:rPr sz="2400" spc="5" dirty="0">
                <a:latin typeface="Times New Roman"/>
                <a:cs typeface="Times New Roman"/>
              </a:rPr>
              <a:t>c</a:t>
            </a:r>
            <a:r>
              <a:rPr sz="2400" spc="-10" dirty="0">
                <a:latin typeface="Times New Roman"/>
                <a:cs typeface="Times New Roman"/>
              </a:rPr>
              <a:t>a</a:t>
            </a:r>
            <a:r>
              <a:rPr sz="2400" dirty="0">
                <a:latin typeface="Times New Roman"/>
                <a:cs typeface="Times New Roman"/>
              </a:rPr>
              <a:t>l</a:t>
            </a:r>
            <a:r>
              <a:rPr sz="2400" spc="-45" dirty="0">
                <a:latin typeface="Times New Roman"/>
                <a:cs typeface="Times New Roman"/>
              </a:rPr>
              <a:t> </a:t>
            </a:r>
            <a:r>
              <a:rPr sz="2400" spc="-5" dirty="0">
                <a:latin typeface="Times New Roman"/>
                <a:cs typeface="Times New Roman"/>
              </a:rPr>
              <a:t>st</a:t>
            </a:r>
            <a:r>
              <a:rPr sz="2400" dirty="0">
                <a:latin typeface="Times New Roman"/>
                <a:cs typeface="Times New Roman"/>
              </a:rPr>
              <a:t>andard  for floating-point </a:t>
            </a:r>
            <a:r>
              <a:rPr sz="2400" spc="-5" dirty="0">
                <a:latin typeface="Times New Roman"/>
                <a:cs typeface="Times New Roman"/>
              </a:rPr>
              <a:t>computation </a:t>
            </a:r>
            <a:r>
              <a:rPr sz="2400" dirty="0">
                <a:latin typeface="Times New Roman"/>
                <a:cs typeface="Times New Roman"/>
              </a:rPr>
              <a:t>which </a:t>
            </a:r>
            <a:r>
              <a:rPr sz="2400" spc="-5" dirty="0">
                <a:latin typeface="Times New Roman"/>
                <a:cs typeface="Times New Roman"/>
              </a:rPr>
              <a:t>was </a:t>
            </a:r>
            <a:r>
              <a:rPr sz="2400" dirty="0">
                <a:latin typeface="Times New Roman"/>
                <a:cs typeface="Times New Roman"/>
              </a:rPr>
              <a:t>established in 1985 by the Institute of </a:t>
            </a:r>
            <a:r>
              <a:rPr sz="2400" spc="5" dirty="0">
                <a:latin typeface="Times New Roman"/>
                <a:cs typeface="Times New Roman"/>
              </a:rPr>
              <a:t> </a:t>
            </a:r>
            <a:r>
              <a:rPr sz="2400" spc="-5" dirty="0">
                <a:latin typeface="Times New Roman"/>
                <a:cs typeface="Times New Roman"/>
              </a:rPr>
              <a:t>Electrical</a:t>
            </a:r>
            <a:r>
              <a:rPr sz="2400" spc="-40" dirty="0">
                <a:latin typeface="Times New Roman"/>
                <a:cs typeface="Times New Roman"/>
              </a:rPr>
              <a:t> </a:t>
            </a:r>
            <a:r>
              <a:rPr sz="2400" dirty="0">
                <a:latin typeface="Times New Roman"/>
                <a:cs typeface="Times New Roman"/>
              </a:rPr>
              <a:t>and</a:t>
            </a:r>
            <a:r>
              <a:rPr sz="2400" spc="-10" dirty="0">
                <a:latin typeface="Times New Roman"/>
                <a:cs typeface="Times New Roman"/>
              </a:rPr>
              <a:t> </a:t>
            </a:r>
            <a:r>
              <a:rPr sz="2400" dirty="0">
                <a:latin typeface="Times New Roman"/>
                <a:cs typeface="Times New Roman"/>
              </a:rPr>
              <a:t>Electronics</a:t>
            </a:r>
            <a:r>
              <a:rPr sz="2400" spc="-35" dirty="0">
                <a:latin typeface="Times New Roman"/>
                <a:cs typeface="Times New Roman"/>
              </a:rPr>
              <a:t> </a:t>
            </a:r>
            <a:r>
              <a:rPr sz="2400" dirty="0">
                <a:latin typeface="Times New Roman"/>
                <a:cs typeface="Times New Roman"/>
              </a:rPr>
              <a:t>Engineers</a:t>
            </a:r>
            <a:r>
              <a:rPr sz="2400" spc="-25" dirty="0">
                <a:latin typeface="Times New Roman"/>
                <a:cs typeface="Times New Roman"/>
              </a:rPr>
              <a:t> </a:t>
            </a:r>
            <a:r>
              <a:rPr sz="2400" dirty="0">
                <a:latin typeface="Times New Roman"/>
                <a:cs typeface="Times New Roman"/>
              </a:rPr>
              <a:t>(IEEE).</a:t>
            </a:r>
            <a:endParaRPr sz="2400">
              <a:latin typeface="Times New Roman"/>
              <a:cs typeface="Times New Roman"/>
            </a:endParaRPr>
          </a:p>
          <a:p>
            <a:pPr marL="370840" marR="1209675" indent="-358775" algn="just">
              <a:lnSpc>
                <a:spcPct val="150000"/>
              </a:lnSpc>
              <a:spcBef>
                <a:spcPts val="994"/>
              </a:spcBef>
              <a:buFont typeface="Wingdings"/>
              <a:buChar char=""/>
              <a:tabLst>
                <a:tab pos="371475"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standard</a:t>
            </a:r>
            <a:r>
              <a:rPr sz="2400" spc="-15" dirty="0">
                <a:latin typeface="Times New Roman"/>
                <a:cs typeface="Times New Roman"/>
              </a:rPr>
              <a:t> </a:t>
            </a:r>
            <a:r>
              <a:rPr sz="2400" dirty="0">
                <a:latin typeface="Times New Roman"/>
                <a:cs typeface="Times New Roman"/>
              </a:rPr>
              <a:t>addressed</a:t>
            </a:r>
            <a:r>
              <a:rPr sz="2400" spc="-30" dirty="0">
                <a:latin typeface="Times New Roman"/>
                <a:cs typeface="Times New Roman"/>
              </a:rPr>
              <a:t> </a:t>
            </a:r>
            <a:r>
              <a:rPr sz="2400" spc="-5" dirty="0">
                <a:latin typeface="Times New Roman"/>
                <a:cs typeface="Times New Roman"/>
              </a:rPr>
              <a:t>many</a:t>
            </a:r>
            <a:r>
              <a:rPr sz="2400" spc="5" dirty="0">
                <a:latin typeface="Times New Roman"/>
                <a:cs typeface="Times New Roman"/>
              </a:rPr>
              <a:t> </a:t>
            </a:r>
            <a:r>
              <a:rPr sz="2400" spc="-5" dirty="0">
                <a:latin typeface="Times New Roman"/>
                <a:cs typeface="Times New Roman"/>
              </a:rPr>
              <a:t>problems</a:t>
            </a:r>
            <a:r>
              <a:rPr sz="2400" dirty="0">
                <a:latin typeface="Times New Roman"/>
                <a:cs typeface="Times New Roman"/>
              </a:rPr>
              <a:t> </a:t>
            </a:r>
            <a:r>
              <a:rPr sz="2400" spc="-5" dirty="0">
                <a:latin typeface="Times New Roman"/>
                <a:cs typeface="Times New Roman"/>
              </a:rPr>
              <a:t>found</a:t>
            </a:r>
            <a:r>
              <a:rPr sz="2400" dirty="0">
                <a:latin typeface="Times New Roman"/>
                <a:cs typeface="Times New Roman"/>
              </a:rPr>
              <a:t> in</a:t>
            </a:r>
            <a:r>
              <a:rPr sz="2400" spc="-10"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diverse</a:t>
            </a:r>
            <a:r>
              <a:rPr sz="2400" spc="-25" dirty="0">
                <a:latin typeface="Times New Roman"/>
                <a:cs typeface="Times New Roman"/>
              </a:rPr>
              <a:t> </a:t>
            </a:r>
            <a:r>
              <a:rPr sz="2400" dirty="0">
                <a:latin typeface="Times New Roman"/>
                <a:cs typeface="Times New Roman"/>
              </a:rPr>
              <a:t>floating</a:t>
            </a:r>
            <a:r>
              <a:rPr sz="2400" spc="-25" dirty="0">
                <a:latin typeface="Times New Roman"/>
                <a:cs typeface="Times New Roman"/>
              </a:rPr>
              <a:t> </a:t>
            </a:r>
            <a:r>
              <a:rPr sz="2400" dirty="0">
                <a:latin typeface="Times New Roman"/>
                <a:cs typeface="Times New Roman"/>
              </a:rPr>
              <a:t>point </a:t>
            </a:r>
            <a:r>
              <a:rPr sz="2400" spc="-590" dirty="0">
                <a:latin typeface="Times New Roman"/>
                <a:cs typeface="Times New Roman"/>
              </a:rPr>
              <a:t> </a:t>
            </a:r>
            <a:r>
              <a:rPr sz="2400" spc="-5" dirty="0">
                <a:latin typeface="Times New Roman"/>
                <a:cs typeface="Times New Roman"/>
              </a:rPr>
              <a:t>implementations </a:t>
            </a:r>
            <a:r>
              <a:rPr sz="2400" dirty="0">
                <a:latin typeface="Times New Roman"/>
                <a:cs typeface="Times New Roman"/>
              </a:rPr>
              <a:t>that </a:t>
            </a:r>
            <a:r>
              <a:rPr sz="2400" spc="-5" dirty="0">
                <a:latin typeface="Times New Roman"/>
                <a:cs typeface="Times New Roman"/>
              </a:rPr>
              <a:t>made </a:t>
            </a:r>
            <a:r>
              <a:rPr sz="2400" dirty="0">
                <a:latin typeface="Times New Roman"/>
                <a:cs typeface="Times New Roman"/>
              </a:rPr>
              <a:t>them </a:t>
            </a:r>
            <a:r>
              <a:rPr sz="2400" spc="-10" dirty="0">
                <a:latin typeface="Times New Roman"/>
                <a:cs typeface="Times New Roman"/>
              </a:rPr>
              <a:t>difficult </a:t>
            </a:r>
            <a:r>
              <a:rPr sz="2400" dirty="0">
                <a:latin typeface="Times New Roman"/>
                <a:cs typeface="Times New Roman"/>
              </a:rPr>
              <a:t>to </a:t>
            </a:r>
            <a:r>
              <a:rPr sz="2400" spc="-5" dirty="0">
                <a:latin typeface="Times New Roman"/>
                <a:cs typeface="Times New Roman"/>
              </a:rPr>
              <a:t>use </a:t>
            </a:r>
            <a:r>
              <a:rPr sz="2400" dirty="0">
                <a:latin typeface="Times New Roman"/>
                <a:cs typeface="Times New Roman"/>
              </a:rPr>
              <a:t>reliably and reduced their </a:t>
            </a:r>
            <a:r>
              <a:rPr sz="2400" spc="-585" dirty="0">
                <a:latin typeface="Times New Roman"/>
                <a:cs typeface="Times New Roman"/>
              </a:rPr>
              <a:t> </a:t>
            </a:r>
            <a:r>
              <a:rPr sz="2400" spc="-15" dirty="0">
                <a:latin typeface="Times New Roman"/>
                <a:cs typeface="Times New Roman"/>
              </a:rPr>
              <a:t>portability.</a:t>
            </a:r>
            <a:endParaRPr sz="2400">
              <a:latin typeface="Times New Roman"/>
              <a:cs typeface="Times New Roman"/>
            </a:endParaRPr>
          </a:p>
          <a:p>
            <a:pPr marL="370840" marR="22860" indent="-358775" algn="just">
              <a:lnSpc>
                <a:spcPct val="150000"/>
              </a:lnSpc>
              <a:spcBef>
                <a:spcPts val="1010"/>
              </a:spcBef>
              <a:buFont typeface="Wingdings"/>
              <a:buChar char=""/>
              <a:tabLst>
                <a:tab pos="371475" algn="l"/>
              </a:tabLst>
            </a:pPr>
            <a:r>
              <a:rPr sz="2400" dirty="0">
                <a:latin typeface="Times New Roman"/>
                <a:cs typeface="Times New Roman"/>
              </a:rPr>
              <a:t>IEEE Standard </a:t>
            </a:r>
            <a:r>
              <a:rPr sz="2400" spc="-5" dirty="0">
                <a:latin typeface="Times New Roman"/>
                <a:cs typeface="Times New Roman"/>
              </a:rPr>
              <a:t>754 </a:t>
            </a:r>
            <a:r>
              <a:rPr sz="2400" dirty="0">
                <a:latin typeface="Times New Roman"/>
                <a:cs typeface="Times New Roman"/>
              </a:rPr>
              <a:t>floating point </a:t>
            </a:r>
            <a:r>
              <a:rPr sz="2400" spc="-5" dirty="0">
                <a:latin typeface="Times New Roman"/>
                <a:cs typeface="Times New Roman"/>
              </a:rPr>
              <a:t>is </a:t>
            </a:r>
            <a:r>
              <a:rPr sz="2400" dirty="0">
                <a:latin typeface="Times New Roman"/>
                <a:cs typeface="Times New Roman"/>
              </a:rPr>
              <a:t>the </a:t>
            </a:r>
            <a:r>
              <a:rPr sz="2400" spc="-10" dirty="0">
                <a:latin typeface="Times New Roman"/>
                <a:cs typeface="Times New Roman"/>
              </a:rPr>
              <a:t>most common </a:t>
            </a:r>
            <a:r>
              <a:rPr sz="2400" dirty="0">
                <a:latin typeface="Times New Roman"/>
                <a:cs typeface="Times New Roman"/>
              </a:rPr>
              <a:t>representation today </a:t>
            </a:r>
            <a:r>
              <a:rPr sz="2400" spc="-5" dirty="0">
                <a:latin typeface="Times New Roman"/>
                <a:cs typeface="Times New Roman"/>
              </a:rPr>
              <a:t>for </a:t>
            </a:r>
            <a:r>
              <a:rPr sz="2400" dirty="0">
                <a:latin typeface="Times New Roman"/>
                <a:cs typeface="Times New Roman"/>
              </a:rPr>
              <a:t>real </a:t>
            </a:r>
            <a:r>
              <a:rPr sz="2400" spc="5" dirty="0">
                <a:latin typeface="Times New Roman"/>
                <a:cs typeface="Times New Roman"/>
              </a:rPr>
              <a:t> </a:t>
            </a:r>
            <a:r>
              <a:rPr sz="2400" spc="-5" dirty="0">
                <a:latin typeface="Times New Roman"/>
                <a:cs typeface="Times New Roman"/>
              </a:rPr>
              <a:t>numbers</a:t>
            </a:r>
            <a:r>
              <a:rPr sz="2400" spc="10" dirty="0">
                <a:latin typeface="Times New Roman"/>
                <a:cs typeface="Times New Roman"/>
              </a:rPr>
              <a:t> </a:t>
            </a:r>
            <a:r>
              <a:rPr sz="2400" dirty="0">
                <a:latin typeface="Times New Roman"/>
                <a:cs typeface="Times New Roman"/>
              </a:rPr>
              <a:t>on</a:t>
            </a:r>
            <a:r>
              <a:rPr sz="2400" spc="5" dirty="0">
                <a:latin typeface="Times New Roman"/>
                <a:cs typeface="Times New Roman"/>
              </a:rPr>
              <a:t> </a:t>
            </a:r>
            <a:r>
              <a:rPr sz="2400" spc="-5" dirty="0">
                <a:latin typeface="Times New Roman"/>
                <a:cs typeface="Times New Roman"/>
              </a:rPr>
              <a:t>computers,</a:t>
            </a:r>
            <a:r>
              <a:rPr sz="2400" spc="-10" dirty="0">
                <a:latin typeface="Times New Roman"/>
                <a:cs typeface="Times New Roman"/>
              </a:rPr>
              <a:t> </a:t>
            </a:r>
            <a:r>
              <a:rPr sz="2400" dirty="0">
                <a:latin typeface="Times New Roman"/>
                <a:cs typeface="Times New Roman"/>
              </a:rPr>
              <a:t>including</a:t>
            </a:r>
            <a:r>
              <a:rPr sz="2400" spc="-30" dirty="0">
                <a:latin typeface="Times New Roman"/>
                <a:cs typeface="Times New Roman"/>
              </a:rPr>
              <a:t> </a:t>
            </a:r>
            <a:r>
              <a:rPr sz="2400" dirty="0">
                <a:latin typeface="Times New Roman"/>
                <a:cs typeface="Times New Roman"/>
              </a:rPr>
              <a:t>Intel-based</a:t>
            </a:r>
            <a:r>
              <a:rPr sz="2400" spc="-30" dirty="0">
                <a:latin typeface="Times New Roman"/>
                <a:cs typeface="Times New Roman"/>
              </a:rPr>
              <a:t> PC’s,</a:t>
            </a:r>
            <a:r>
              <a:rPr sz="2400" dirty="0">
                <a:latin typeface="Times New Roman"/>
                <a:cs typeface="Times New Roman"/>
              </a:rPr>
              <a:t> </a:t>
            </a:r>
            <a:r>
              <a:rPr sz="2400" spc="-5" dirty="0">
                <a:latin typeface="Times New Roman"/>
                <a:cs typeface="Times New Roman"/>
              </a:rPr>
              <a:t>Macs,</a:t>
            </a:r>
            <a:r>
              <a:rPr sz="2400" spc="-15"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spc="-5" dirty="0">
                <a:latin typeface="Times New Roman"/>
                <a:cs typeface="Times New Roman"/>
              </a:rPr>
              <a:t>most</a:t>
            </a:r>
            <a:r>
              <a:rPr sz="2400" spc="5" dirty="0">
                <a:latin typeface="Times New Roman"/>
                <a:cs typeface="Times New Roman"/>
              </a:rPr>
              <a:t> </a:t>
            </a:r>
            <a:r>
              <a:rPr sz="2400" spc="-5" dirty="0">
                <a:latin typeface="Times New Roman"/>
                <a:cs typeface="Times New Roman"/>
              </a:rPr>
              <a:t>Unix</a:t>
            </a:r>
            <a:r>
              <a:rPr sz="2400" dirty="0">
                <a:latin typeface="Times New Roman"/>
                <a:cs typeface="Times New Roman"/>
              </a:rPr>
              <a:t> </a:t>
            </a:r>
            <a:r>
              <a:rPr sz="2400" spc="-5" dirty="0">
                <a:latin typeface="Times New Roman"/>
                <a:cs typeface="Times New Roman"/>
              </a:rPr>
              <a:t>platforms.</a:t>
            </a:r>
            <a:endParaRPr sz="2400">
              <a:latin typeface="Times New Roman"/>
              <a:cs typeface="Times New Roman"/>
            </a:endParaRPr>
          </a:p>
        </p:txBody>
      </p:sp>
      <p:pic>
        <p:nvPicPr>
          <p:cNvPr id="4" name="object 4"/>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7470"/>
            <a:ext cx="7078980" cy="696595"/>
          </a:xfrm>
          <a:prstGeom prst="rect">
            <a:avLst/>
          </a:prstGeom>
        </p:spPr>
        <p:txBody>
          <a:bodyPr vert="horz" wrap="square" lIns="0" tIns="12700" rIns="0" bIns="0" rtlCol="0">
            <a:spAutoFit/>
          </a:bodyPr>
          <a:lstStyle/>
          <a:p>
            <a:pPr marL="12700">
              <a:lnSpc>
                <a:spcPct val="100000"/>
              </a:lnSpc>
              <a:spcBef>
                <a:spcPts val="100"/>
              </a:spcBef>
            </a:pPr>
            <a:r>
              <a:rPr dirty="0"/>
              <a:t>IEEE</a:t>
            </a:r>
            <a:r>
              <a:rPr spc="-5" dirty="0"/>
              <a:t> </a:t>
            </a:r>
            <a:r>
              <a:rPr dirty="0"/>
              <a:t>754</a:t>
            </a:r>
            <a:r>
              <a:rPr spc="-40" dirty="0"/>
              <a:t> </a:t>
            </a:r>
            <a:r>
              <a:rPr dirty="0"/>
              <a:t>-</a:t>
            </a:r>
            <a:r>
              <a:rPr spc="-15" dirty="0"/>
              <a:t> </a:t>
            </a:r>
            <a:r>
              <a:rPr dirty="0"/>
              <a:t>Basic</a:t>
            </a:r>
            <a:r>
              <a:rPr spc="-15" dirty="0"/>
              <a:t> </a:t>
            </a:r>
            <a:r>
              <a:rPr dirty="0"/>
              <a:t>components</a:t>
            </a:r>
          </a:p>
        </p:txBody>
      </p:sp>
      <p:sp>
        <p:nvSpPr>
          <p:cNvPr id="3" name="object 3"/>
          <p:cNvSpPr txBox="1"/>
          <p:nvPr/>
        </p:nvSpPr>
        <p:spPr>
          <a:xfrm>
            <a:off x="916939" y="853998"/>
            <a:ext cx="10670540" cy="5685155"/>
          </a:xfrm>
          <a:prstGeom prst="rect">
            <a:avLst/>
          </a:prstGeom>
        </p:spPr>
        <p:txBody>
          <a:bodyPr vert="horz" wrap="square" lIns="0" tIns="138430" rIns="0" bIns="0" rtlCol="0">
            <a:spAutoFit/>
          </a:bodyPr>
          <a:lstStyle/>
          <a:p>
            <a:pPr marL="12700">
              <a:lnSpc>
                <a:spcPct val="100000"/>
              </a:lnSpc>
              <a:spcBef>
                <a:spcPts val="1090"/>
              </a:spcBef>
            </a:pPr>
            <a:r>
              <a:rPr sz="2400" dirty="0">
                <a:latin typeface="Times New Roman"/>
                <a:cs typeface="Times New Roman"/>
              </a:rPr>
              <a:t>IEEE</a:t>
            </a:r>
            <a:r>
              <a:rPr sz="2400" spc="-25" dirty="0">
                <a:latin typeface="Times New Roman"/>
                <a:cs typeface="Times New Roman"/>
              </a:rPr>
              <a:t> </a:t>
            </a:r>
            <a:r>
              <a:rPr sz="2400" dirty="0">
                <a:latin typeface="Times New Roman"/>
                <a:cs typeface="Times New Roman"/>
              </a:rPr>
              <a:t>754</a:t>
            </a:r>
            <a:r>
              <a:rPr sz="2400" spc="-5" dirty="0">
                <a:latin typeface="Times New Roman"/>
                <a:cs typeface="Times New Roman"/>
              </a:rPr>
              <a:t> has </a:t>
            </a:r>
            <a:r>
              <a:rPr sz="2400" dirty="0">
                <a:latin typeface="Times New Roman"/>
                <a:cs typeface="Times New Roman"/>
              </a:rPr>
              <a:t>3</a:t>
            </a:r>
            <a:r>
              <a:rPr sz="2400" spc="-10" dirty="0">
                <a:latin typeface="Times New Roman"/>
                <a:cs typeface="Times New Roman"/>
              </a:rPr>
              <a:t> </a:t>
            </a:r>
            <a:r>
              <a:rPr sz="2400" dirty="0">
                <a:latin typeface="Times New Roman"/>
                <a:cs typeface="Times New Roman"/>
              </a:rPr>
              <a:t>basic</a:t>
            </a:r>
            <a:r>
              <a:rPr sz="2400" spc="-25" dirty="0">
                <a:latin typeface="Times New Roman"/>
                <a:cs typeface="Times New Roman"/>
              </a:rPr>
              <a:t> </a:t>
            </a:r>
            <a:r>
              <a:rPr sz="2400" spc="-5" dirty="0">
                <a:latin typeface="Times New Roman"/>
                <a:cs typeface="Times New Roman"/>
              </a:rPr>
              <a:t>components:</a:t>
            </a:r>
            <a:endParaRPr sz="2400">
              <a:latin typeface="Times New Roman"/>
              <a:cs typeface="Times New Roman"/>
            </a:endParaRPr>
          </a:p>
          <a:p>
            <a:pPr marL="311150" indent="-299085">
              <a:lnSpc>
                <a:spcPct val="100000"/>
              </a:lnSpc>
              <a:spcBef>
                <a:spcPts val="994"/>
              </a:spcBef>
              <a:buAutoNum type="arabicPeriod"/>
              <a:tabLst>
                <a:tab pos="311785" algn="l"/>
              </a:tabLst>
            </a:pPr>
            <a:r>
              <a:rPr sz="2400" b="1" spc="-5" dirty="0">
                <a:latin typeface="Times New Roman"/>
                <a:cs typeface="Times New Roman"/>
              </a:rPr>
              <a:t>The </a:t>
            </a:r>
            <a:r>
              <a:rPr sz="2400" b="1" dirty="0">
                <a:latin typeface="Times New Roman"/>
                <a:cs typeface="Times New Roman"/>
              </a:rPr>
              <a:t>Sign</a:t>
            </a:r>
            <a:r>
              <a:rPr sz="2400" b="1" spc="-10" dirty="0">
                <a:latin typeface="Times New Roman"/>
                <a:cs typeface="Times New Roman"/>
              </a:rPr>
              <a:t> </a:t>
            </a:r>
            <a:r>
              <a:rPr sz="2400" b="1" dirty="0">
                <a:latin typeface="Times New Roman"/>
                <a:cs typeface="Times New Roman"/>
              </a:rPr>
              <a:t>of</a:t>
            </a:r>
            <a:r>
              <a:rPr sz="2400" b="1" spc="-10" dirty="0">
                <a:latin typeface="Times New Roman"/>
                <a:cs typeface="Times New Roman"/>
              </a:rPr>
              <a:t> </a:t>
            </a:r>
            <a:r>
              <a:rPr sz="2400" b="1" spc="-5" dirty="0">
                <a:latin typeface="Times New Roman"/>
                <a:cs typeface="Times New Roman"/>
              </a:rPr>
              <a:t>Mantissa</a:t>
            </a:r>
            <a:endParaRPr sz="2400">
              <a:latin typeface="Times New Roman"/>
              <a:cs typeface="Times New Roman"/>
            </a:endParaRPr>
          </a:p>
          <a:p>
            <a:pPr marL="727710" lvl="1" indent="-358775">
              <a:lnSpc>
                <a:spcPct val="100000"/>
              </a:lnSpc>
              <a:spcBef>
                <a:spcPts val="1010"/>
              </a:spcBef>
              <a:buFont typeface="Wingdings"/>
              <a:buChar char=""/>
              <a:tabLst>
                <a:tab pos="727710" algn="l"/>
              </a:tabLst>
            </a:pPr>
            <a:r>
              <a:rPr sz="2400" dirty="0">
                <a:latin typeface="Times New Roman"/>
                <a:cs typeface="Times New Roman"/>
              </a:rPr>
              <a:t>0</a:t>
            </a:r>
            <a:r>
              <a:rPr sz="2400" spc="-15" dirty="0">
                <a:latin typeface="Times New Roman"/>
                <a:cs typeface="Times New Roman"/>
              </a:rPr>
              <a:t> </a:t>
            </a:r>
            <a:r>
              <a:rPr sz="2400" dirty="0">
                <a:latin typeface="Times New Roman"/>
                <a:cs typeface="Times New Roman"/>
              </a:rPr>
              <a:t>represents</a:t>
            </a:r>
            <a:r>
              <a:rPr sz="2400" spc="-45"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positive</a:t>
            </a:r>
            <a:r>
              <a:rPr sz="2400" spc="-45" dirty="0">
                <a:latin typeface="Times New Roman"/>
                <a:cs typeface="Times New Roman"/>
              </a:rPr>
              <a:t> </a:t>
            </a:r>
            <a:r>
              <a:rPr sz="2400" spc="-5" dirty="0">
                <a:latin typeface="Times New Roman"/>
                <a:cs typeface="Times New Roman"/>
              </a:rPr>
              <a:t>number</a:t>
            </a:r>
            <a:r>
              <a:rPr sz="2400" dirty="0">
                <a:latin typeface="Times New Roman"/>
                <a:cs typeface="Times New Roman"/>
              </a:rPr>
              <a:t> while</a:t>
            </a:r>
            <a:endParaRPr sz="2400">
              <a:latin typeface="Times New Roman"/>
              <a:cs typeface="Times New Roman"/>
            </a:endParaRPr>
          </a:p>
          <a:p>
            <a:pPr marL="727710" lvl="1" indent="-358775">
              <a:lnSpc>
                <a:spcPct val="100000"/>
              </a:lnSpc>
              <a:spcBef>
                <a:spcPts val="1000"/>
              </a:spcBef>
              <a:buFont typeface="Wingdings"/>
              <a:buChar char=""/>
              <a:tabLst>
                <a:tab pos="727710" algn="l"/>
              </a:tabLst>
            </a:pPr>
            <a:r>
              <a:rPr sz="2400" dirty="0">
                <a:latin typeface="Times New Roman"/>
                <a:cs typeface="Times New Roman"/>
              </a:rPr>
              <a:t>1</a:t>
            </a:r>
            <a:r>
              <a:rPr sz="2400" spc="-15" dirty="0">
                <a:latin typeface="Times New Roman"/>
                <a:cs typeface="Times New Roman"/>
              </a:rPr>
              <a:t> </a:t>
            </a:r>
            <a:r>
              <a:rPr sz="2400" dirty="0">
                <a:latin typeface="Times New Roman"/>
                <a:cs typeface="Times New Roman"/>
              </a:rPr>
              <a:t>represents</a:t>
            </a:r>
            <a:r>
              <a:rPr sz="2400" spc="-45" dirty="0">
                <a:latin typeface="Times New Roman"/>
                <a:cs typeface="Times New Roman"/>
              </a:rPr>
              <a:t> </a:t>
            </a:r>
            <a:r>
              <a:rPr sz="2400" dirty="0">
                <a:latin typeface="Times New Roman"/>
                <a:cs typeface="Times New Roman"/>
              </a:rPr>
              <a:t>a</a:t>
            </a:r>
            <a:r>
              <a:rPr sz="2400" spc="-10" dirty="0">
                <a:latin typeface="Times New Roman"/>
                <a:cs typeface="Times New Roman"/>
              </a:rPr>
              <a:t> </a:t>
            </a:r>
            <a:r>
              <a:rPr sz="2400" dirty="0">
                <a:latin typeface="Times New Roman"/>
                <a:cs typeface="Times New Roman"/>
              </a:rPr>
              <a:t>negative</a:t>
            </a:r>
            <a:r>
              <a:rPr sz="2400" spc="-40" dirty="0">
                <a:latin typeface="Times New Roman"/>
                <a:cs typeface="Times New Roman"/>
              </a:rPr>
              <a:t> </a:t>
            </a:r>
            <a:r>
              <a:rPr sz="2400" spc="-25" dirty="0">
                <a:latin typeface="Times New Roman"/>
                <a:cs typeface="Times New Roman"/>
              </a:rPr>
              <a:t>number.</a:t>
            </a:r>
            <a:endParaRPr sz="2400">
              <a:latin typeface="Times New Roman"/>
              <a:cs typeface="Times New Roman"/>
            </a:endParaRPr>
          </a:p>
          <a:p>
            <a:pPr marL="311150" indent="-299085">
              <a:lnSpc>
                <a:spcPct val="100000"/>
              </a:lnSpc>
              <a:spcBef>
                <a:spcPts val="994"/>
              </a:spcBef>
              <a:buAutoNum type="arabicPeriod"/>
              <a:tabLst>
                <a:tab pos="311785" algn="l"/>
              </a:tabLst>
            </a:pPr>
            <a:r>
              <a:rPr sz="2400" b="1" spc="-5" dirty="0">
                <a:latin typeface="Times New Roman"/>
                <a:cs typeface="Times New Roman"/>
              </a:rPr>
              <a:t>The</a:t>
            </a:r>
            <a:r>
              <a:rPr sz="2400" b="1" dirty="0">
                <a:latin typeface="Times New Roman"/>
                <a:cs typeface="Times New Roman"/>
              </a:rPr>
              <a:t> </a:t>
            </a:r>
            <a:r>
              <a:rPr sz="2400" b="1" spc="-5" dirty="0">
                <a:latin typeface="Times New Roman"/>
                <a:cs typeface="Times New Roman"/>
              </a:rPr>
              <a:t>Biased</a:t>
            </a:r>
            <a:r>
              <a:rPr sz="2400" b="1" spc="-20" dirty="0">
                <a:latin typeface="Times New Roman"/>
                <a:cs typeface="Times New Roman"/>
              </a:rPr>
              <a:t> </a:t>
            </a:r>
            <a:r>
              <a:rPr sz="2400" b="1" spc="-5" dirty="0">
                <a:latin typeface="Times New Roman"/>
                <a:cs typeface="Times New Roman"/>
              </a:rPr>
              <a:t>exponent</a:t>
            </a:r>
            <a:endParaRPr sz="2400">
              <a:latin typeface="Times New Roman"/>
              <a:cs typeface="Times New Roman"/>
            </a:endParaRPr>
          </a:p>
          <a:p>
            <a:pPr marL="727710" lvl="1" indent="-358775">
              <a:lnSpc>
                <a:spcPct val="100000"/>
              </a:lnSpc>
              <a:spcBef>
                <a:spcPts val="1010"/>
              </a:spcBef>
              <a:buFont typeface="Wingdings"/>
              <a:buChar char=""/>
              <a:tabLst>
                <a:tab pos="727710" algn="l"/>
              </a:tabLst>
            </a:pP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exponent</a:t>
            </a:r>
            <a:r>
              <a:rPr sz="2400" spc="-10" dirty="0">
                <a:latin typeface="Times New Roman"/>
                <a:cs typeface="Times New Roman"/>
              </a:rPr>
              <a:t> </a:t>
            </a:r>
            <a:r>
              <a:rPr sz="2400" dirty="0">
                <a:latin typeface="Times New Roman"/>
                <a:cs typeface="Times New Roman"/>
              </a:rPr>
              <a:t>field</a:t>
            </a:r>
            <a:r>
              <a:rPr sz="2400" spc="-30" dirty="0">
                <a:latin typeface="Times New Roman"/>
                <a:cs typeface="Times New Roman"/>
              </a:rPr>
              <a:t> </a:t>
            </a:r>
            <a:r>
              <a:rPr sz="2400" dirty="0">
                <a:latin typeface="Times New Roman"/>
                <a:cs typeface="Times New Roman"/>
              </a:rPr>
              <a:t>needs</a:t>
            </a:r>
            <a:r>
              <a:rPr sz="2400" spc="-5" dirty="0">
                <a:latin typeface="Times New Roman"/>
                <a:cs typeface="Times New Roman"/>
              </a:rPr>
              <a:t> </a:t>
            </a:r>
            <a:r>
              <a:rPr sz="2400" dirty="0">
                <a:latin typeface="Times New Roman"/>
                <a:cs typeface="Times New Roman"/>
              </a:rPr>
              <a:t>to</a:t>
            </a:r>
            <a:r>
              <a:rPr sz="2400" spc="-20" dirty="0">
                <a:latin typeface="Times New Roman"/>
                <a:cs typeface="Times New Roman"/>
              </a:rPr>
              <a:t> </a:t>
            </a:r>
            <a:r>
              <a:rPr sz="2400" dirty="0">
                <a:latin typeface="Times New Roman"/>
                <a:cs typeface="Times New Roman"/>
              </a:rPr>
              <a:t>represent</a:t>
            </a:r>
            <a:r>
              <a:rPr sz="2400" spc="-40" dirty="0">
                <a:latin typeface="Times New Roman"/>
                <a:cs typeface="Times New Roman"/>
              </a:rPr>
              <a:t> </a:t>
            </a:r>
            <a:r>
              <a:rPr sz="2400" dirty="0">
                <a:latin typeface="Times New Roman"/>
                <a:cs typeface="Times New Roman"/>
              </a:rPr>
              <a:t>both</a:t>
            </a:r>
            <a:r>
              <a:rPr sz="2400" spc="-15" dirty="0">
                <a:latin typeface="Times New Roman"/>
                <a:cs typeface="Times New Roman"/>
              </a:rPr>
              <a:t> </a:t>
            </a:r>
            <a:r>
              <a:rPr sz="2400" dirty="0">
                <a:latin typeface="Times New Roman"/>
                <a:cs typeface="Times New Roman"/>
              </a:rPr>
              <a:t>positive</a:t>
            </a:r>
            <a:r>
              <a:rPr sz="2400" spc="-30" dirty="0">
                <a:latin typeface="Times New Roman"/>
                <a:cs typeface="Times New Roman"/>
              </a:rPr>
              <a:t> </a:t>
            </a:r>
            <a:r>
              <a:rPr sz="2400" dirty="0">
                <a:latin typeface="Times New Roman"/>
                <a:cs typeface="Times New Roman"/>
              </a:rPr>
              <a:t>and</a:t>
            </a:r>
            <a:r>
              <a:rPr sz="2400" spc="-20" dirty="0">
                <a:latin typeface="Times New Roman"/>
                <a:cs typeface="Times New Roman"/>
              </a:rPr>
              <a:t> </a:t>
            </a:r>
            <a:r>
              <a:rPr sz="2400" dirty="0">
                <a:latin typeface="Times New Roman"/>
                <a:cs typeface="Times New Roman"/>
              </a:rPr>
              <a:t>negative</a:t>
            </a:r>
            <a:r>
              <a:rPr sz="2400" spc="-35" dirty="0">
                <a:latin typeface="Times New Roman"/>
                <a:cs typeface="Times New Roman"/>
              </a:rPr>
              <a:t> </a:t>
            </a:r>
            <a:r>
              <a:rPr sz="2400" dirty="0">
                <a:latin typeface="Times New Roman"/>
                <a:cs typeface="Times New Roman"/>
              </a:rPr>
              <a:t>exponents.</a:t>
            </a:r>
            <a:endParaRPr sz="2400">
              <a:latin typeface="Times New Roman"/>
              <a:cs typeface="Times New Roman"/>
            </a:endParaRPr>
          </a:p>
          <a:p>
            <a:pPr marL="727710" lvl="1" indent="-358775">
              <a:lnSpc>
                <a:spcPct val="100000"/>
              </a:lnSpc>
              <a:spcBef>
                <a:spcPts val="994"/>
              </a:spcBef>
              <a:buFont typeface="Wingdings"/>
              <a:buChar char=""/>
              <a:tabLst>
                <a:tab pos="727710" algn="l"/>
              </a:tabLst>
            </a:pPr>
            <a:r>
              <a:rPr sz="2400" spc="-5" dirty="0">
                <a:latin typeface="Times New Roman"/>
                <a:cs typeface="Times New Roman"/>
              </a:rPr>
              <a:t>A</a:t>
            </a:r>
            <a:r>
              <a:rPr sz="2400" spc="-135" dirty="0">
                <a:latin typeface="Times New Roman"/>
                <a:cs typeface="Times New Roman"/>
              </a:rPr>
              <a:t> </a:t>
            </a:r>
            <a:r>
              <a:rPr sz="2400" dirty="0">
                <a:latin typeface="Times New Roman"/>
                <a:cs typeface="Times New Roman"/>
              </a:rPr>
              <a:t>bias</a:t>
            </a:r>
            <a:r>
              <a:rPr sz="2400" spc="-10" dirty="0">
                <a:latin typeface="Times New Roman"/>
                <a:cs typeface="Times New Roman"/>
              </a:rPr>
              <a:t> </a:t>
            </a:r>
            <a:r>
              <a:rPr sz="2400" spc="-5" dirty="0">
                <a:latin typeface="Times New Roman"/>
                <a:cs typeface="Times New Roman"/>
              </a:rPr>
              <a:t>is</a:t>
            </a:r>
            <a:r>
              <a:rPr sz="2400" dirty="0">
                <a:latin typeface="Times New Roman"/>
                <a:cs typeface="Times New Roman"/>
              </a:rPr>
              <a:t> added</a:t>
            </a:r>
            <a:r>
              <a:rPr sz="2400" spc="-20"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actual</a:t>
            </a:r>
            <a:r>
              <a:rPr sz="2400" spc="-35" dirty="0">
                <a:latin typeface="Times New Roman"/>
                <a:cs typeface="Times New Roman"/>
              </a:rPr>
              <a:t> </a:t>
            </a:r>
            <a:r>
              <a:rPr sz="2400" dirty="0">
                <a:latin typeface="Times New Roman"/>
                <a:cs typeface="Times New Roman"/>
              </a:rPr>
              <a:t>exponent</a:t>
            </a:r>
            <a:r>
              <a:rPr sz="2400" spc="-20" dirty="0">
                <a:latin typeface="Times New Roman"/>
                <a:cs typeface="Times New Roman"/>
              </a:rPr>
              <a:t> </a:t>
            </a:r>
            <a:r>
              <a:rPr sz="2400" dirty="0">
                <a:latin typeface="Times New Roman"/>
                <a:cs typeface="Times New Roman"/>
              </a:rPr>
              <a:t>in</a:t>
            </a:r>
            <a:r>
              <a:rPr sz="2400" spc="-5" dirty="0">
                <a:latin typeface="Times New Roman"/>
                <a:cs typeface="Times New Roman"/>
              </a:rPr>
              <a:t> </a:t>
            </a:r>
            <a:r>
              <a:rPr sz="2400" dirty="0">
                <a:latin typeface="Times New Roman"/>
                <a:cs typeface="Times New Roman"/>
              </a:rPr>
              <a:t>order</a:t>
            </a:r>
            <a:r>
              <a:rPr sz="2400" spc="-20" dirty="0">
                <a:latin typeface="Times New Roman"/>
                <a:cs typeface="Times New Roman"/>
              </a:rPr>
              <a:t> </a:t>
            </a:r>
            <a:r>
              <a:rPr sz="2400" dirty="0">
                <a:latin typeface="Times New Roman"/>
                <a:cs typeface="Times New Roman"/>
              </a:rPr>
              <a:t>to</a:t>
            </a:r>
            <a:r>
              <a:rPr sz="2400" spc="-5" dirty="0">
                <a:latin typeface="Times New Roman"/>
                <a:cs typeface="Times New Roman"/>
              </a:rPr>
              <a:t> </a:t>
            </a:r>
            <a:r>
              <a:rPr sz="2400" dirty="0">
                <a:latin typeface="Times New Roman"/>
                <a:cs typeface="Times New Roman"/>
              </a:rPr>
              <a:t>get</a:t>
            </a:r>
            <a:r>
              <a:rPr sz="2400" spc="-20" dirty="0">
                <a:latin typeface="Times New Roman"/>
                <a:cs typeface="Times New Roman"/>
              </a:rPr>
              <a:t> </a:t>
            </a:r>
            <a:r>
              <a:rPr sz="2400" dirty="0">
                <a:latin typeface="Times New Roman"/>
                <a:cs typeface="Times New Roman"/>
              </a:rPr>
              <a:t>the </a:t>
            </a:r>
            <a:r>
              <a:rPr sz="2400" spc="-5" dirty="0">
                <a:latin typeface="Times New Roman"/>
                <a:cs typeface="Times New Roman"/>
              </a:rPr>
              <a:t>stored</a:t>
            </a:r>
            <a:r>
              <a:rPr sz="2400" spc="-15" dirty="0">
                <a:latin typeface="Times New Roman"/>
                <a:cs typeface="Times New Roman"/>
              </a:rPr>
              <a:t> </a:t>
            </a:r>
            <a:r>
              <a:rPr sz="2400" dirty="0">
                <a:latin typeface="Times New Roman"/>
                <a:cs typeface="Times New Roman"/>
              </a:rPr>
              <a:t>exponent.</a:t>
            </a:r>
            <a:endParaRPr sz="2400">
              <a:latin typeface="Times New Roman"/>
              <a:cs typeface="Times New Roman"/>
            </a:endParaRPr>
          </a:p>
          <a:p>
            <a:pPr marL="311150" indent="-299085">
              <a:lnSpc>
                <a:spcPct val="100000"/>
              </a:lnSpc>
              <a:spcBef>
                <a:spcPts val="994"/>
              </a:spcBef>
              <a:buAutoNum type="arabicPeriod"/>
              <a:tabLst>
                <a:tab pos="311785" algn="l"/>
              </a:tabLst>
            </a:pPr>
            <a:r>
              <a:rPr sz="2400" b="1" spc="-5" dirty="0">
                <a:latin typeface="Times New Roman"/>
                <a:cs typeface="Times New Roman"/>
              </a:rPr>
              <a:t>The</a:t>
            </a:r>
            <a:r>
              <a:rPr sz="2400" b="1" spc="-15" dirty="0">
                <a:latin typeface="Times New Roman"/>
                <a:cs typeface="Times New Roman"/>
              </a:rPr>
              <a:t> </a:t>
            </a:r>
            <a:r>
              <a:rPr sz="2400" b="1" dirty="0">
                <a:latin typeface="Times New Roman"/>
                <a:cs typeface="Times New Roman"/>
              </a:rPr>
              <a:t>Normalised</a:t>
            </a:r>
            <a:r>
              <a:rPr sz="2400" b="1" spc="-45" dirty="0">
                <a:latin typeface="Times New Roman"/>
                <a:cs typeface="Times New Roman"/>
              </a:rPr>
              <a:t> </a:t>
            </a:r>
            <a:r>
              <a:rPr sz="2400" b="1" dirty="0">
                <a:latin typeface="Times New Roman"/>
                <a:cs typeface="Times New Roman"/>
              </a:rPr>
              <a:t>Mantissa</a:t>
            </a:r>
            <a:endParaRPr sz="2400">
              <a:latin typeface="Times New Roman"/>
              <a:cs typeface="Times New Roman"/>
            </a:endParaRPr>
          </a:p>
          <a:p>
            <a:pPr marL="727710" marR="5080" lvl="1" indent="-358140">
              <a:lnSpc>
                <a:spcPct val="100000"/>
              </a:lnSpc>
              <a:spcBef>
                <a:spcPts val="1010"/>
              </a:spcBef>
              <a:buFont typeface="Wingdings"/>
              <a:buChar char=""/>
              <a:tabLst>
                <a:tab pos="727710" algn="l"/>
              </a:tabLst>
            </a:pPr>
            <a:r>
              <a:rPr sz="2400" dirty="0">
                <a:latin typeface="Times New Roman"/>
                <a:cs typeface="Times New Roman"/>
              </a:rPr>
              <a:t>The</a:t>
            </a:r>
            <a:r>
              <a:rPr sz="2400" spc="-15" dirty="0">
                <a:latin typeface="Times New Roman"/>
                <a:cs typeface="Times New Roman"/>
              </a:rPr>
              <a:t> </a:t>
            </a:r>
            <a:r>
              <a:rPr sz="2400" spc="-5" dirty="0">
                <a:latin typeface="Times New Roman"/>
                <a:cs typeface="Times New Roman"/>
              </a:rPr>
              <a:t>mantissa</a:t>
            </a:r>
            <a:r>
              <a:rPr sz="2400" dirty="0">
                <a:latin typeface="Times New Roman"/>
                <a:cs typeface="Times New Roman"/>
              </a:rPr>
              <a:t> </a:t>
            </a:r>
            <a:r>
              <a:rPr sz="2400" spc="-5" dirty="0">
                <a:latin typeface="Times New Roman"/>
                <a:cs typeface="Times New Roman"/>
              </a:rPr>
              <a:t>is</a:t>
            </a:r>
            <a:r>
              <a:rPr sz="2400" spc="5" dirty="0">
                <a:latin typeface="Times New Roman"/>
                <a:cs typeface="Times New Roman"/>
              </a:rPr>
              <a:t> </a:t>
            </a:r>
            <a:r>
              <a:rPr sz="2400" dirty="0">
                <a:latin typeface="Times New Roman"/>
                <a:cs typeface="Times New Roman"/>
              </a:rPr>
              <a:t>part</a:t>
            </a:r>
            <a:r>
              <a:rPr sz="2400" spc="-20" dirty="0">
                <a:latin typeface="Times New Roman"/>
                <a:cs typeface="Times New Roman"/>
              </a:rPr>
              <a:t> </a:t>
            </a:r>
            <a:r>
              <a:rPr sz="2400" dirty="0">
                <a:latin typeface="Times New Roman"/>
                <a:cs typeface="Times New Roman"/>
              </a:rPr>
              <a:t>of a</a:t>
            </a:r>
            <a:r>
              <a:rPr sz="2400" spc="-5" dirty="0">
                <a:latin typeface="Times New Roman"/>
                <a:cs typeface="Times New Roman"/>
              </a:rPr>
              <a:t> number</a:t>
            </a:r>
            <a:r>
              <a:rPr sz="2400" spc="10" dirty="0">
                <a:latin typeface="Times New Roman"/>
                <a:cs typeface="Times New Roman"/>
              </a:rPr>
              <a:t> </a:t>
            </a:r>
            <a:r>
              <a:rPr sz="2400" dirty="0">
                <a:latin typeface="Times New Roman"/>
                <a:cs typeface="Times New Roman"/>
              </a:rPr>
              <a:t>in</a:t>
            </a:r>
            <a:r>
              <a:rPr sz="2400" spc="-10" dirty="0">
                <a:latin typeface="Times New Roman"/>
                <a:cs typeface="Times New Roman"/>
              </a:rPr>
              <a:t> </a:t>
            </a:r>
            <a:r>
              <a:rPr sz="2400" dirty="0">
                <a:latin typeface="Times New Roman"/>
                <a:cs typeface="Times New Roman"/>
              </a:rPr>
              <a:t>scientific</a:t>
            </a:r>
            <a:r>
              <a:rPr sz="2400" spc="-45" dirty="0">
                <a:latin typeface="Times New Roman"/>
                <a:cs typeface="Times New Roman"/>
              </a:rPr>
              <a:t> </a:t>
            </a:r>
            <a:r>
              <a:rPr sz="2400" dirty="0">
                <a:latin typeface="Times New Roman"/>
                <a:cs typeface="Times New Roman"/>
              </a:rPr>
              <a:t>notation</a:t>
            </a:r>
            <a:r>
              <a:rPr sz="2400" spc="-35" dirty="0">
                <a:latin typeface="Times New Roman"/>
                <a:cs typeface="Times New Roman"/>
              </a:rPr>
              <a:t> </a:t>
            </a:r>
            <a:r>
              <a:rPr sz="2400" dirty="0">
                <a:latin typeface="Times New Roman"/>
                <a:cs typeface="Times New Roman"/>
              </a:rPr>
              <a:t>or a</a:t>
            </a:r>
            <a:r>
              <a:rPr sz="2400" spc="10" dirty="0">
                <a:latin typeface="Times New Roman"/>
                <a:cs typeface="Times New Roman"/>
              </a:rPr>
              <a:t> </a:t>
            </a:r>
            <a:r>
              <a:rPr sz="2400" dirty="0">
                <a:latin typeface="Times New Roman"/>
                <a:cs typeface="Times New Roman"/>
              </a:rPr>
              <a:t>floating-point</a:t>
            </a:r>
            <a:r>
              <a:rPr sz="2400" spc="-35" dirty="0">
                <a:latin typeface="Times New Roman"/>
                <a:cs typeface="Times New Roman"/>
              </a:rPr>
              <a:t> </a:t>
            </a:r>
            <a:r>
              <a:rPr sz="2400" spc="-20" dirty="0">
                <a:latin typeface="Times New Roman"/>
                <a:cs typeface="Times New Roman"/>
              </a:rPr>
              <a:t>number, </a:t>
            </a:r>
            <a:r>
              <a:rPr sz="2400" spc="-585" dirty="0">
                <a:latin typeface="Times New Roman"/>
                <a:cs typeface="Times New Roman"/>
              </a:rPr>
              <a:t> </a:t>
            </a:r>
            <a:r>
              <a:rPr sz="2400" dirty="0">
                <a:latin typeface="Times New Roman"/>
                <a:cs typeface="Times New Roman"/>
              </a:rPr>
              <a:t>consisting</a:t>
            </a:r>
            <a:r>
              <a:rPr sz="2400" spc="-45" dirty="0">
                <a:latin typeface="Times New Roman"/>
                <a:cs typeface="Times New Roman"/>
              </a:rPr>
              <a:t> </a:t>
            </a:r>
            <a:r>
              <a:rPr sz="2400" dirty="0">
                <a:latin typeface="Times New Roman"/>
                <a:cs typeface="Times New Roman"/>
              </a:rPr>
              <a:t>of its significant</a:t>
            </a:r>
            <a:r>
              <a:rPr sz="2400" spc="-45" dirty="0">
                <a:latin typeface="Times New Roman"/>
                <a:cs typeface="Times New Roman"/>
              </a:rPr>
              <a:t> </a:t>
            </a:r>
            <a:r>
              <a:rPr sz="2400" dirty="0">
                <a:latin typeface="Times New Roman"/>
                <a:cs typeface="Times New Roman"/>
              </a:rPr>
              <a:t>digits.</a:t>
            </a:r>
            <a:endParaRPr sz="2400">
              <a:latin typeface="Times New Roman"/>
              <a:cs typeface="Times New Roman"/>
            </a:endParaRPr>
          </a:p>
          <a:p>
            <a:pPr marL="727710" marR="426720" lvl="1" indent="-358140">
              <a:lnSpc>
                <a:spcPct val="100000"/>
              </a:lnSpc>
              <a:spcBef>
                <a:spcPts val="1000"/>
              </a:spcBef>
              <a:buFont typeface="Wingdings"/>
              <a:buChar char=""/>
              <a:tabLst>
                <a:tab pos="727710" algn="l"/>
              </a:tabLst>
            </a:pPr>
            <a:r>
              <a:rPr sz="2400" dirty="0">
                <a:latin typeface="Times New Roman"/>
                <a:cs typeface="Times New Roman"/>
              </a:rPr>
              <a:t>Here </a:t>
            </a:r>
            <a:r>
              <a:rPr sz="2400" spc="-5" dirty="0">
                <a:latin typeface="Times New Roman"/>
                <a:cs typeface="Times New Roman"/>
              </a:rPr>
              <a:t>we </a:t>
            </a:r>
            <a:r>
              <a:rPr sz="2400" dirty="0">
                <a:latin typeface="Times New Roman"/>
                <a:cs typeface="Times New Roman"/>
              </a:rPr>
              <a:t>have only 2 digits, i.e. </a:t>
            </a:r>
            <a:r>
              <a:rPr sz="2400" spc="-5" dirty="0">
                <a:latin typeface="Times New Roman"/>
                <a:cs typeface="Times New Roman"/>
              </a:rPr>
              <a:t>O </a:t>
            </a:r>
            <a:r>
              <a:rPr sz="2400" dirty="0">
                <a:latin typeface="Times New Roman"/>
                <a:cs typeface="Times New Roman"/>
              </a:rPr>
              <a:t>and 1. </a:t>
            </a:r>
            <a:r>
              <a:rPr sz="2400" spc="-5" dirty="0">
                <a:latin typeface="Times New Roman"/>
                <a:cs typeface="Times New Roman"/>
              </a:rPr>
              <a:t>So </a:t>
            </a:r>
            <a:r>
              <a:rPr sz="2400" dirty="0">
                <a:latin typeface="Times New Roman"/>
                <a:cs typeface="Times New Roman"/>
              </a:rPr>
              <a:t>a </a:t>
            </a:r>
            <a:r>
              <a:rPr sz="2400" spc="-5" dirty="0">
                <a:latin typeface="Times New Roman"/>
                <a:cs typeface="Times New Roman"/>
              </a:rPr>
              <a:t>normalised mantissa is </a:t>
            </a:r>
            <a:r>
              <a:rPr sz="2400" dirty="0">
                <a:latin typeface="Times New Roman"/>
                <a:cs typeface="Times New Roman"/>
              </a:rPr>
              <a:t>one with </a:t>
            </a:r>
            <a:r>
              <a:rPr sz="2400" spc="-585" dirty="0">
                <a:latin typeface="Times New Roman"/>
                <a:cs typeface="Times New Roman"/>
              </a:rPr>
              <a:t> </a:t>
            </a:r>
            <a:r>
              <a:rPr sz="2400" dirty="0">
                <a:latin typeface="Times New Roman"/>
                <a:cs typeface="Times New Roman"/>
              </a:rPr>
              <a:t>only</a:t>
            </a:r>
            <a:r>
              <a:rPr sz="2400" spc="-20" dirty="0">
                <a:latin typeface="Times New Roman"/>
                <a:cs typeface="Times New Roman"/>
              </a:rPr>
              <a:t> </a:t>
            </a:r>
            <a:r>
              <a:rPr sz="2400" dirty="0">
                <a:latin typeface="Times New Roman"/>
                <a:cs typeface="Times New Roman"/>
              </a:rPr>
              <a:t>one 1 to</a:t>
            </a:r>
            <a:r>
              <a:rPr sz="2400" spc="-1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left</a:t>
            </a:r>
            <a:r>
              <a:rPr sz="2400" spc="-25" dirty="0">
                <a:latin typeface="Times New Roman"/>
                <a:cs typeface="Times New Roman"/>
              </a:rPr>
              <a:t> </a:t>
            </a:r>
            <a:r>
              <a:rPr sz="2400" dirty="0">
                <a:latin typeface="Times New Roman"/>
                <a:cs typeface="Times New Roman"/>
              </a:rPr>
              <a:t>of the</a:t>
            </a:r>
            <a:r>
              <a:rPr sz="2400" spc="-10" dirty="0">
                <a:latin typeface="Times New Roman"/>
                <a:cs typeface="Times New Roman"/>
              </a:rPr>
              <a:t> </a:t>
            </a:r>
            <a:r>
              <a:rPr sz="2400" spc="-5" dirty="0">
                <a:latin typeface="Times New Roman"/>
                <a:cs typeface="Times New Roman"/>
              </a:rPr>
              <a:t>decimal.</a:t>
            </a:r>
            <a:endParaRPr sz="2400">
              <a:latin typeface="Times New Roman"/>
              <a:cs typeface="Times New Roman"/>
            </a:endParaRPr>
          </a:p>
        </p:txBody>
      </p:sp>
      <p:pic>
        <p:nvPicPr>
          <p:cNvPr id="4" name="object 4"/>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7470"/>
            <a:ext cx="5000625" cy="696595"/>
          </a:xfrm>
          <a:prstGeom prst="rect">
            <a:avLst/>
          </a:prstGeom>
        </p:spPr>
        <p:txBody>
          <a:bodyPr vert="horz" wrap="square" lIns="0" tIns="12700" rIns="0" bIns="0" rtlCol="0">
            <a:spAutoFit/>
          </a:bodyPr>
          <a:lstStyle/>
          <a:p>
            <a:pPr marL="12700">
              <a:lnSpc>
                <a:spcPct val="100000"/>
              </a:lnSpc>
              <a:spcBef>
                <a:spcPts val="100"/>
              </a:spcBef>
            </a:pPr>
            <a:r>
              <a:rPr dirty="0"/>
              <a:t>IEEE</a:t>
            </a:r>
            <a:r>
              <a:rPr spc="-15" dirty="0"/>
              <a:t> </a:t>
            </a:r>
            <a:r>
              <a:rPr dirty="0"/>
              <a:t>754</a:t>
            </a:r>
            <a:r>
              <a:rPr spc="-45" dirty="0"/>
              <a:t> </a:t>
            </a:r>
            <a:r>
              <a:rPr dirty="0"/>
              <a:t>-</a:t>
            </a:r>
            <a:r>
              <a:rPr spc="-25" dirty="0"/>
              <a:t> </a:t>
            </a:r>
            <a:r>
              <a:rPr spc="-10" dirty="0"/>
              <a:t>Precision</a:t>
            </a:r>
          </a:p>
        </p:txBody>
      </p:sp>
      <p:sp>
        <p:nvSpPr>
          <p:cNvPr id="3" name="object 3"/>
          <p:cNvSpPr txBox="1"/>
          <p:nvPr/>
        </p:nvSpPr>
        <p:spPr>
          <a:xfrm>
            <a:off x="916939" y="853998"/>
            <a:ext cx="9578975" cy="1995805"/>
          </a:xfrm>
          <a:prstGeom prst="rect">
            <a:avLst/>
          </a:prstGeom>
        </p:spPr>
        <p:txBody>
          <a:bodyPr vert="horz" wrap="square" lIns="0" tIns="138430" rIns="0" bIns="0" rtlCol="0">
            <a:spAutoFit/>
          </a:bodyPr>
          <a:lstStyle/>
          <a:p>
            <a:pPr marL="12700">
              <a:lnSpc>
                <a:spcPct val="100000"/>
              </a:lnSpc>
              <a:spcBef>
                <a:spcPts val="1090"/>
              </a:spcBef>
            </a:pPr>
            <a:r>
              <a:rPr sz="2400" dirty="0">
                <a:latin typeface="Times New Roman"/>
                <a:cs typeface="Times New Roman"/>
              </a:rPr>
              <a:t>IEEE</a:t>
            </a:r>
            <a:r>
              <a:rPr sz="2400" spc="-20" dirty="0">
                <a:latin typeface="Times New Roman"/>
                <a:cs typeface="Times New Roman"/>
              </a:rPr>
              <a:t> </a:t>
            </a:r>
            <a:r>
              <a:rPr sz="2400" dirty="0">
                <a:latin typeface="Times New Roman"/>
                <a:cs typeface="Times New Roman"/>
              </a:rPr>
              <a:t>754 </a:t>
            </a:r>
            <a:r>
              <a:rPr sz="2400" spc="-5" dirty="0">
                <a:latin typeface="Times New Roman"/>
                <a:cs typeface="Times New Roman"/>
              </a:rPr>
              <a:t>numbers</a:t>
            </a:r>
            <a:r>
              <a:rPr sz="2400" spc="10" dirty="0">
                <a:latin typeface="Times New Roman"/>
                <a:cs typeface="Times New Roman"/>
              </a:rPr>
              <a:t> </a:t>
            </a:r>
            <a:r>
              <a:rPr sz="2400" dirty="0">
                <a:latin typeface="Times New Roman"/>
                <a:cs typeface="Times New Roman"/>
              </a:rPr>
              <a:t>are</a:t>
            </a:r>
            <a:r>
              <a:rPr sz="2400" spc="-10" dirty="0">
                <a:latin typeface="Times New Roman"/>
                <a:cs typeface="Times New Roman"/>
              </a:rPr>
              <a:t> </a:t>
            </a:r>
            <a:r>
              <a:rPr sz="2400" dirty="0">
                <a:latin typeface="Times New Roman"/>
                <a:cs typeface="Times New Roman"/>
              </a:rPr>
              <a:t>divided</a:t>
            </a:r>
            <a:r>
              <a:rPr sz="2400" spc="-25" dirty="0">
                <a:latin typeface="Times New Roman"/>
                <a:cs typeface="Times New Roman"/>
              </a:rPr>
              <a:t> </a:t>
            </a:r>
            <a:r>
              <a:rPr sz="2400" dirty="0">
                <a:latin typeface="Times New Roman"/>
                <a:cs typeface="Times New Roman"/>
              </a:rPr>
              <a:t>into</a:t>
            </a:r>
            <a:r>
              <a:rPr sz="2400" spc="-25" dirty="0">
                <a:latin typeface="Times New Roman"/>
                <a:cs typeface="Times New Roman"/>
              </a:rPr>
              <a:t> </a:t>
            </a:r>
            <a:r>
              <a:rPr sz="2400" spc="-5" dirty="0">
                <a:latin typeface="Times New Roman"/>
                <a:cs typeface="Times New Roman"/>
              </a:rPr>
              <a:t>two</a:t>
            </a:r>
            <a:r>
              <a:rPr sz="2400" dirty="0">
                <a:latin typeface="Times New Roman"/>
                <a:cs typeface="Times New Roman"/>
              </a:rPr>
              <a:t> based</a:t>
            </a:r>
            <a:r>
              <a:rPr sz="2400" spc="-20" dirty="0">
                <a:latin typeface="Times New Roman"/>
                <a:cs typeface="Times New Roman"/>
              </a:rPr>
              <a:t> </a:t>
            </a:r>
            <a:r>
              <a:rPr sz="2400" dirty="0">
                <a:latin typeface="Times New Roman"/>
                <a:cs typeface="Times New Roman"/>
              </a:rPr>
              <a:t>on the</a:t>
            </a:r>
            <a:r>
              <a:rPr sz="2400" spc="-10" dirty="0">
                <a:latin typeface="Times New Roman"/>
                <a:cs typeface="Times New Roman"/>
              </a:rPr>
              <a:t> </a:t>
            </a:r>
            <a:r>
              <a:rPr sz="2400" dirty="0">
                <a:latin typeface="Times New Roman"/>
                <a:cs typeface="Times New Roman"/>
              </a:rPr>
              <a:t>above</a:t>
            </a:r>
            <a:r>
              <a:rPr sz="2400" spc="-10" dirty="0">
                <a:latin typeface="Times New Roman"/>
                <a:cs typeface="Times New Roman"/>
              </a:rPr>
              <a:t> </a:t>
            </a:r>
            <a:r>
              <a:rPr sz="2400" dirty="0">
                <a:latin typeface="Times New Roman"/>
                <a:cs typeface="Times New Roman"/>
              </a:rPr>
              <a:t>three</a:t>
            </a:r>
            <a:r>
              <a:rPr sz="2400" spc="-25" dirty="0">
                <a:latin typeface="Times New Roman"/>
                <a:cs typeface="Times New Roman"/>
              </a:rPr>
              <a:t> </a:t>
            </a:r>
            <a:r>
              <a:rPr sz="2400" spc="-5" dirty="0">
                <a:latin typeface="Times New Roman"/>
                <a:cs typeface="Times New Roman"/>
              </a:rPr>
              <a:t>components:</a:t>
            </a:r>
            <a:endParaRPr sz="2400">
              <a:latin typeface="Times New Roman"/>
              <a:cs typeface="Times New Roman"/>
            </a:endParaRPr>
          </a:p>
          <a:p>
            <a:pPr marL="727710" indent="-358775">
              <a:lnSpc>
                <a:spcPct val="100000"/>
              </a:lnSpc>
              <a:spcBef>
                <a:spcPts val="994"/>
              </a:spcBef>
              <a:buFont typeface="Wingdings"/>
              <a:buChar char=""/>
              <a:tabLst>
                <a:tab pos="727710" algn="l"/>
              </a:tabLst>
            </a:pPr>
            <a:r>
              <a:rPr sz="2400" dirty="0">
                <a:latin typeface="Times New Roman"/>
                <a:cs typeface="Times New Roman"/>
              </a:rPr>
              <a:t>Single</a:t>
            </a:r>
            <a:r>
              <a:rPr sz="2400" spc="-45" dirty="0">
                <a:latin typeface="Times New Roman"/>
                <a:cs typeface="Times New Roman"/>
              </a:rPr>
              <a:t> </a:t>
            </a:r>
            <a:r>
              <a:rPr sz="2400" dirty="0">
                <a:latin typeface="Times New Roman"/>
                <a:cs typeface="Times New Roman"/>
              </a:rPr>
              <a:t>precision</a:t>
            </a:r>
            <a:r>
              <a:rPr sz="2400" spc="-50" dirty="0">
                <a:latin typeface="Times New Roman"/>
                <a:cs typeface="Times New Roman"/>
              </a:rPr>
              <a:t> </a:t>
            </a:r>
            <a:r>
              <a:rPr sz="2400" dirty="0">
                <a:latin typeface="Times New Roman"/>
                <a:cs typeface="Times New Roman"/>
              </a:rPr>
              <a:t>and</a:t>
            </a:r>
            <a:endParaRPr sz="2400">
              <a:latin typeface="Times New Roman"/>
              <a:cs typeface="Times New Roman"/>
            </a:endParaRPr>
          </a:p>
          <a:p>
            <a:pPr marL="727710" indent="-358775">
              <a:lnSpc>
                <a:spcPct val="100000"/>
              </a:lnSpc>
              <a:spcBef>
                <a:spcPts val="1010"/>
              </a:spcBef>
              <a:buFont typeface="Wingdings"/>
              <a:buChar char=""/>
              <a:tabLst>
                <a:tab pos="727710" algn="l"/>
              </a:tabLst>
            </a:pPr>
            <a:r>
              <a:rPr sz="2400" spc="-5" dirty="0">
                <a:latin typeface="Times New Roman"/>
                <a:cs typeface="Times New Roman"/>
              </a:rPr>
              <a:t>Double</a:t>
            </a:r>
            <a:r>
              <a:rPr sz="2400" spc="-30" dirty="0">
                <a:latin typeface="Times New Roman"/>
                <a:cs typeface="Times New Roman"/>
              </a:rPr>
              <a:t> </a:t>
            </a:r>
            <a:r>
              <a:rPr sz="2400" dirty="0">
                <a:latin typeface="Times New Roman"/>
                <a:cs typeface="Times New Roman"/>
              </a:rPr>
              <a:t>precision.</a:t>
            </a:r>
            <a:endParaRPr sz="2400">
              <a:latin typeface="Times New Roman"/>
              <a:cs typeface="Times New Roman"/>
            </a:endParaRPr>
          </a:p>
          <a:p>
            <a:pPr marL="12700">
              <a:lnSpc>
                <a:spcPct val="100000"/>
              </a:lnSpc>
              <a:spcBef>
                <a:spcPts val="1000"/>
              </a:spcBef>
            </a:pPr>
            <a:r>
              <a:rPr sz="2400" b="1" dirty="0">
                <a:latin typeface="Times New Roman"/>
                <a:cs typeface="Times New Roman"/>
              </a:rPr>
              <a:t>1.</a:t>
            </a:r>
            <a:r>
              <a:rPr sz="2400" b="1" spc="-10" dirty="0">
                <a:latin typeface="Times New Roman"/>
                <a:cs typeface="Times New Roman"/>
              </a:rPr>
              <a:t> </a:t>
            </a:r>
            <a:r>
              <a:rPr sz="2400" b="1" spc="-5" dirty="0">
                <a:latin typeface="Times New Roman"/>
                <a:cs typeface="Times New Roman"/>
              </a:rPr>
              <a:t>Single</a:t>
            </a:r>
            <a:r>
              <a:rPr sz="2400" b="1" spc="-20" dirty="0">
                <a:latin typeface="Times New Roman"/>
                <a:cs typeface="Times New Roman"/>
              </a:rPr>
              <a:t> </a:t>
            </a:r>
            <a:r>
              <a:rPr sz="2400" b="1" spc="-10" dirty="0">
                <a:latin typeface="Times New Roman"/>
                <a:cs typeface="Times New Roman"/>
              </a:rPr>
              <a:t>precision</a:t>
            </a:r>
            <a:endParaRPr sz="2400">
              <a:latin typeface="Times New Roman"/>
              <a:cs typeface="Times New Roman"/>
            </a:endParaRPr>
          </a:p>
        </p:txBody>
      </p:sp>
      <p:sp>
        <p:nvSpPr>
          <p:cNvPr id="4" name="object 4"/>
          <p:cNvSpPr txBox="1"/>
          <p:nvPr/>
        </p:nvSpPr>
        <p:spPr>
          <a:xfrm>
            <a:off x="916939" y="4429505"/>
            <a:ext cx="251777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Times New Roman"/>
                <a:cs typeface="Times New Roman"/>
              </a:rPr>
              <a:t>2.</a:t>
            </a:r>
            <a:r>
              <a:rPr sz="2400" b="1" spc="-40" dirty="0">
                <a:latin typeface="Times New Roman"/>
                <a:cs typeface="Times New Roman"/>
              </a:rPr>
              <a:t> </a:t>
            </a:r>
            <a:r>
              <a:rPr sz="2400" b="1" spc="-5" dirty="0">
                <a:latin typeface="Times New Roman"/>
                <a:cs typeface="Times New Roman"/>
              </a:rPr>
              <a:t>Double</a:t>
            </a:r>
            <a:r>
              <a:rPr sz="2400" b="1" spc="-35" dirty="0">
                <a:latin typeface="Times New Roman"/>
                <a:cs typeface="Times New Roman"/>
              </a:rPr>
              <a:t> </a:t>
            </a:r>
            <a:r>
              <a:rPr sz="2400" b="1" spc="-5" dirty="0">
                <a:latin typeface="Times New Roman"/>
                <a:cs typeface="Times New Roman"/>
              </a:rPr>
              <a:t>precision</a:t>
            </a:r>
            <a:endParaRPr sz="2400">
              <a:latin typeface="Times New Roman"/>
              <a:cs typeface="Times New Roman"/>
            </a:endParaRPr>
          </a:p>
        </p:txBody>
      </p:sp>
      <p:pic>
        <p:nvPicPr>
          <p:cNvPr id="5" name="object 5"/>
          <p:cNvPicPr/>
          <p:nvPr/>
        </p:nvPicPr>
        <p:blipFill>
          <a:blip r:embed="rId2" cstate="print"/>
          <a:stretch>
            <a:fillRect/>
          </a:stretch>
        </p:blipFill>
        <p:spPr>
          <a:xfrm>
            <a:off x="10054840" y="142215"/>
            <a:ext cx="1945944" cy="661109"/>
          </a:xfrm>
          <a:prstGeom prst="rect">
            <a:avLst/>
          </a:prstGeom>
        </p:spPr>
      </p:pic>
      <p:pic>
        <p:nvPicPr>
          <p:cNvPr id="6" name="object 6"/>
          <p:cNvPicPr/>
          <p:nvPr/>
        </p:nvPicPr>
        <p:blipFill>
          <a:blip r:embed="rId3" cstate="print"/>
          <a:stretch>
            <a:fillRect/>
          </a:stretch>
        </p:blipFill>
        <p:spPr>
          <a:xfrm>
            <a:off x="2252472" y="2770632"/>
            <a:ext cx="7144511" cy="1591056"/>
          </a:xfrm>
          <a:prstGeom prst="rect">
            <a:avLst/>
          </a:prstGeom>
        </p:spPr>
      </p:pic>
      <p:pic>
        <p:nvPicPr>
          <p:cNvPr id="7" name="object 7"/>
          <p:cNvPicPr/>
          <p:nvPr/>
        </p:nvPicPr>
        <p:blipFill>
          <a:blip r:embed="rId4" cstate="print"/>
          <a:stretch>
            <a:fillRect/>
          </a:stretch>
        </p:blipFill>
        <p:spPr>
          <a:xfrm>
            <a:off x="1103188" y="5056854"/>
            <a:ext cx="9975577" cy="1279305"/>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CFA0-66E1-23D0-A328-2C64D23B0631}"/>
              </a:ext>
            </a:extLst>
          </p:cNvPr>
          <p:cNvSpPr>
            <a:spLocks noGrp="1"/>
          </p:cNvSpPr>
          <p:nvPr>
            <p:ph type="title"/>
          </p:nvPr>
        </p:nvSpPr>
        <p:spPr>
          <a:xfrm>
            <a:off x="838200" y="365125"/>
            <a:ext cx="10515600" cy="687611"/>
          </a:xfrm>
        </p:spPr>
        <p:txBody>
          <a:bodyPr>
            <a:normAutofit/>
          </a:bodyPr>
          <a:lstStyle/>
          <a:p>
            <a:r>
              <a:rPr lang="en-IN" sz="2400" dirty="0">
                <a:solidFill>
                  <a:srgbClr val="666666"/>
                </a:solidFill>
                <a:latin typeface="Times New Roman" panose="02020603050405020304" pitchFamily="18" charset="0"/>
                <a:cs typeface="Times New Roman" panose="02020603050405020304" pitchFamily="18" charset="0"/>
              </a:rPr>
              <a:t>		</a:t>
            </a:r>
            <a:r>
              <a:rPr lang="en-IN" sz="2400" dirty="0">
                <a:solidFill>
                  <a:srgbClr val="C00000"/>
                </a:solidFill>
                <a:latin typeface="Times New Roman" panose="02020603050405020304" pitchFamily="18" charset="0"/>
                <a:cs typeface="Times New Roman" panose="02020603050405020304" pitchFamily="18" charset="0"/>
              </a:rPr>
              <a:t>T</a:t>
            </a:r>
            <a:r>
              <a:rPr lang="en-IN" sz="2400" b="0" i="0" dirty="0">
                <a:solidFill>
                  <a:srgbClr val="C00000"/>
                </a:solidFill>
                <a:effectLst/>
                <a:latin typeface="Times New Roman" panose="02020603050405020304" pitchFamily="18" charset="0"/>
                <a:cs typeface="Times New Roman" panose="02020603050405020304" pitchFamily="18" charset="0"/>
              </a:rPr>
              <a:t>he 4-bit ALU block is combined using 4 1-bit ALU block</a:t>
            </a:r>
            <a:endParaRPr lang="en-US" sz="2400" dirty="0">
              <a:solidFill>
                <a:srgbClr val="C0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0F98E3CB-EEFB-D847-B64F-49F8FA1D2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9617" y="1825625"/>
            <a:ext cx="634926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451014"/>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44220"/>
            <a:ext cx="6490970" cy="696595"/>
          </a:xfrm>
          <a:prstGeom prst="rect">
            <a:avLst/>
          </a:prstGeom>
        </p:spPr>
        <p:txBody>
          <a:bodyPr vert="horz" wrap="square" lIns="0" tIns="12700" rIns="0" bIns="0" rtlCol="0">
            <a:spAutoFit/>
          </a:bodyPr>
          <a:lstStyle/>
          <a:p>
            <a:pPr marL="12700">
              <a:lnSpc>
                <a:spcPct val="100000"/>
              </a:lnSpc>
              <a:spcBef>
                <a:spcPts val="100"/>
              </a:spcBef>
            </a:pPr>
            <a:r>
              <a:rPr b="0" dirty="0">
                <a:latin typeface="Times New Roman"/>
                <a:cs typeface="Times New Roman"/>
              </a:rPr>
              <a:t>Example</a:t>
            </a:r>
            <a:r>
              <a:rPr b="0" spc="-20" dirty="0">
                <a:latin typeface="Times New Roman"/>
                <a:cs typeface="Times New Roman"/>
              </a:rPr>
              <a:t> </a:t>
            </a:r>
            <a:r>
              <a:rPr b="0" dirty="0">
                <a:latin typeface="Times New Roman"/>
                <a:cs typeface="Times New Roman"/>
              </a:rPr>
              <a:t>1:</a:t>
            </a:r>
            <a:r>
              <a:rPr b="0" spc="-40" dirty="0">
                <a:latin typeface="Times New Roman"/>
                <a:cs typeface="Times New Roman"/>
              </a:rPr>
              <a:t> </a:t>
            </a:r>
            <a:r>
              <a:rPr dirty="0"/>
              <a:t>Single</a:t>
            </a:r>
            <a:r>
              <a:rPr spc="-20" dirty="0"/>
              <a:t> </a:t>
            </a:r>
            <a:r>
              <a:rPr spc="-10" dirty="0"/>
              <a:t>precision</a:t>
            </a:r>
          </a:p>
        </p:txBody>
      </p:sp>
      <p:sp>
        <p:nvSpPr>
          <p:cNvPr id="3" name="object 3"/>
          <p:cNvSpPr txBox="1"/>
          <p:nvPr/>
        </p:nvSpPr>
        <p:spPr>
          <a:xfrm>
            <a:off x="916939" y="1340358"/>
            <a:ext cx="6392545" cy="50298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Biased</a:t>
            </a:r>
            <a:r>
              <a:rPr sz="2400" spc="-15" dirty="0">
                <a:latin typeface="Times New Roman"/>
                <a:cs typeface="Times New Roman"/>
              </a:rPr>
              <a:t> </a:t>
            </a:r>
            <a:r>
              <a:rPr sz="2400" spc="-5" dirty="0">
                <a:latin typeface="Times New Roman"/>
                <a:cs typeface="Times New Roman"/>
              </a:rPr>
              <a:t>exponent</a:t>
            </a:r>
            <a:r>
              <a:rPr sz="2400" spc="-15" dirty="0">
                <a:latin typeface="Times New Roman"/>
                <a:cs typeface="Times New Roman"/>
              </a:rPr>
              <a:t> </a:t>
            </a:r>
            <a:r>
              <a:rPr sz="2400" spc="-5" dirty="0">
                <a:latin typeface="Times New Roman"/>
                <a:cs typeface="Times New Roman"/>
              </a:rPr>
              <a:t>127+6=133</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133</a:t>
            </a:r>
            <a:r>
              <a:rPr sz="2400" spc="-35" dirty="0">
                <a:latin typeface="Times New Roman"/>
                <a:cs typeface="Times New Roman"/>
              </a:rPr>
              <a:t> </a:t>
            </a:r>
            <a:r>
              <a:rPr sz="2400" dirty="0">
                <a:latin typeface="Times New Roman"/>
                <a:cs typeface="Times New Roman"/>
              </a:rPr>
              <a:t>=</a:t>
            </a:r>
            <a:r>
              <a:rPr sz="2400" spc="-35" dirty="0">
                <a:latin typeface="Times New Roman"/>
                <a:cs typeface="Times New Roman"/>
              </a:rPr>
              <a:t> </a:t>
            </a:r>
            <a:r>
              <a:rPr sz="2400" dirty="0">
                <a:latin typeface="Times New Roman"/>
                <a:cs typeface="Times New Roman"/>
              </a:rPr>
              <a:t>10000101</a:t>
            </a:r>
            <a:endParaRPr sz="2400">
              <a:latin typeface="Times New Roman"/>
              <a:cs typeface="Times New Roman"/>
            </a:endParaRPr>
          </a:p>
          <a:p>
            <a:pPr>
              <a:lnSpc>
                <a:spcPct val="100000"/>
              </a:lnSpc>
              <a:spcBef>
                <a:spcPts val="30"/>
              </a:spcBef>
            </a:pPr>
            <a:endParaRPr sz="2100">
              <a:latin typeface="Times New Roman"/>
              <a:cs typeface="Times New Roman"/>
            </a:endParaRPr>
          </a:p>
          <a:p>
            <a:pPr marL="12700">
              <a:lnSpc>
                <a:spcPct val="100000"/>
              </a:lnSpc>
              <a:spcBef>
                <a:spcPts val="5"/>
              </a:spcBef>
            </a:pPr>
            <a:r>
              <a:rPr sz="2400" spc="-5" dirty="0">
                <a:latin typeface="Times New Roman"/>
                <a:cs typeface="Times New Roman"/>
              </a:rPr>
              <a:t>Normalised</a:t>
            </a:r>
            <a:r>
              <a:rPr sz="2400" spc="-20" dirty="0">
                <a:latin typeface="Times New Roman"/>
                <a:cs typeface="Times New Roman"/>
              </a:rPr>
              <a:t> </a:t>
            </a:r>
            <a:r>
              <a:rPr sz="2400" spc="-5" dirty="0">
                <a:latin typeface="Times New Roman"/>
                <a:cs typeface="Times New Roman"/>
              </a:rPr>
              <a:t>mantisa</a:t>
            </a:r>
            <a:r>
              <a:rPr sz="2400" spc="-10"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dirty="0">
                <a:latin typeface="Times New Roman"/>
                <a:cs typeface="Times New Roman"/>
              </a:rPr>
              <a:t>010101001</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spc="-5" dirty="0">
                <a:latin typeface="Times New Roman"/>
                <a:cs typeface="Times New Roman"/>
              </a:rPr>
              <a:t>we will</a:t>
            </a:r>
            <a:r>
              <a:rPr sz="2400" spc="-10" dirty="0">
                <a:latin typeface="Times New Roman"/>
                <a:cs typeface="Times New Roman"/>
              </a:rPr>
              <a:t> </a:t>
            </a:r>
            <a:r>
              <a:rPr sz="2400" dirty="0">
                <a:latin typeface="Times New Roman"/>
                <a:cs typeface="Times New Roman"/>
              </a:rPr>
              <a:t>add</a:t>
            </a:r>
            <a:r>
              <a:rPr sz="2400" spc="-15" dirty="0">
                <a:latin typeface="Times New Roman"/>
                <a:cs typeface="Times New Roman"/>
              </a:rPr>
              <a:t> </a:t>
            </a:r>
            <a:r>
              <a:rPr sz="2400" spc="-10" dirty="0">
                <a:latin typeface="Times New Roman"/>
                <a:cs typeface="Times New Roman"/>
              </a:rPr>
              <a:t>0's</a:t>
            </a:r>
            <a:r>
              <a:rPr sz="2400" spc="20"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spc="-5" dirty="0">
                <a:latin typeface="Times New Roman"/>
                <a:cs typeface="Times New Roman"/>
              </a:rPr>
              <a:t>complete</a:t>
            </a:r>
            <a:r>
              <a:rPr sz="2400" spc="-30" dirty="0">
                <a:latin typeface="Times New Roman"/>
                <a:cs typeface="Times New Roman"/>
              </a:rPr>
              <a:t> </a:t>
            </a:r>
            <a:r>
              <a:rPr sz="2400" dirty="0">
                <a:latin typeface="Times New Roman"/>
                <a:cs typeface="Times New Roman"/>
              </a:rPr>
              <a:t>the 23 </a:t>
            </a:r>
            <a:r>
              <a:rPr sz="2400" spc="-5" dirty="0">
                <a:latin typeface="Times New Roman"/>
                <a:cs typeface="Times New Roman"/>
              </a:rPr>
              <a:t>bits</a:t>
            </a:r>
            <a:endParaRPr sz="2400">
              <a:latin typeface="Times New Roman"/>
              <a:cs typeface="Times New Roman"/>
            </a:endParaRPr>
          </a:p>
          <a:p>
            <a:pPr>
              <a:lnSpc>
                <a:spcPct val="100000"/>
              </a:lnSpc>
            </a:pPr>
            <a:endParaRPr sz="2600">
              <a:latin typeface="Times New Roman"/>
              <a:cs typeface="Times New Roman"/>
            </a:endParaRPr>
          </a:p>
          <a:p>
            <a:pPr>
              <a:lnSpc>
                <a:spcPct val="100000"/>
              </a:lnSpc>
              <a:spcBef>
                <a:spcPts val="30"/>
              </a:spcBef>
            </a:pPr>
            <a:endParaRPr sz="3500">
              <a:latin typeface="Times New Roman"/>
              <a:cs typeface="Times New Roman"/>
            </a:endParaRPr>
          </a:p>
          <a:p>
            <a:pPr marL="12700">
              <a:lnSpc>
                <a:spcPct val="100000"/>
              </a:lnSpc>
              <a:spcBef>
                <a:spcPts val="5"/>
              </a:spcBef>
            </a:pPr>
            <a:r>
              <a:rPr sz="2400" b="1" spc="-5" dirty="0">
                <a:latin typeface="Times New Roman"/>
                <a:cs typeface="Times New Roman"/>
              </a:rPr>
              <a:t>The </a:t>
            </a:r>
            <a:r>
              <a:rPr sz="2400" b="1" dirty="0">
                <a:latin typeface="Times New Roman"/>
                <a:cs typeface="Times New Roman"/>
              </a:rPr>
              <a:t>IEEE</a:t>
            </a:r>
            <a:r>
              <a:rPr sz="2400" b="1" spc="-5" dirty="0">
                <a:latin typeface="Times New Roman"/>
                <a:cs typeface="Times New Roman"/>
              </a:rPr>
              <a:t> </a:t>
            </a:r>
            <a:r>
              <a:rPr sz="2400" b="1" dirty="0">
                <a:latin typeface="Times New Roman"/>
                <a:cs typeface="Times New Roman"/>
              </a:rPr>
              <a:t>754 </a:t>
            </a:r>
            <a:r>
              <a:rPr sz="2400" b="1" spc="-5" dirty="0">
                <a:latin typeface="Times New Roman"/>
                <a:cs typeface="Times New Roman"/>
              </a:rPr>
              <a:t>Single </a:t>
            </a:r>
            <a:r>
              <a:rPr sz="2400" b="1" spc="-10" dirty="0">
                <a:latin typeface="Times New Roman"/>
                <a:cs typeface="Times New Roman"/>
              </a:rPr>
              <a:t>precision </a:t>
            </a:r>
            <a:r>
              <a:rPr sz="2400" b="1" spc="-5" dirty="0">
                <a:latin typeface="Times New Roman"/>
                <a:cs typeface="Times New Roman"/>
              </a:rPr>
              <a:t>is:</a:t>
            </a:r>
            <a:endParaRPr sz="2400">
              <a:latin typeface="Times New Roman"/>
              <a:cs typeface="Times New Roman"/>
            </a:endParaRPr>
          </a:p>
          <a:p>
            <a:pPr>
              <a:lnSpc>
                <a:spcPct val="100000"/>
              </a:lnSpc>
              <a:spcBef>
                <a:spcPts val="20"/>
              </a:spcBef>
            </a:pPr>
            <a:endParaRPr sz="2100">
              <a:latin typeface="Times New Roman"/>
              <a:cs typeface="Times New Roman"/>
            </a:endParaRPr>
          </a:p>
          <a:p>
            <a:pPr marL="88900">
              <a:lnSpc>
                <a:spcPct val="100000"/>
              </a:lnSpc>
            </a:pPr>
            <a:r>
              <a:rPr sz="2400" dirty="0">
                <a:latin typeface="Times New Roman"/>
                <a:cs typeface="Times New Roman"/>
              </a:rPr>
              <a:t>0</a:t>
            </a:r>
            <a:r>
              <a:rPr sz="2400" spc="-30" dirty="0">
                <a:latin typeface="Times New Roman"/>
                <a:cs typeface="Times New Roman"/>
              </a:rPr>
              <a:t> </a:t>
            </a:r>
            <a:r>
              <a:rPr sz="2400" dirty="0">
                <a:latin typeface="Times New Roman"/>
                <a:cs typeface="Times New Roman"/>
              </a:rPr>
              <a:t>10000101</a:t>
            </a:r>
            <a:r>
              <a:rPr sz="2400" spc="-30" dirty="0">
                <a:latin typeface="Times New Roman"/>
                <a:cs typeface="Times New Roman"/>
              </a:rPr>
              <a:t> </a:t>
            </a:r>
            <a:r>
              <a:rPr sz="2400" dirty="0">
                <a:latin typeface="Times New Roman"/>
                <a:cs typeface="Times New Roman"/>
              </a:rPr>
              <a:t>01010100100000000000000</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spcBef>
                <a:spcPts val="5"/>
              </a:spcBef>
            </a:pPr>
            <a:r>
              <a:rPr sz="2400" spc="-5" dirty="0">
                <a:latin typeface="Times New Roman"/>
                <a:cs typeface="Times New Roman"/>
              </a:rPr>
              <a:t>This can be</a:t>
            </a:r>
            <a:r>
              <a:rPr sz="2400" spc="10" dirty="0">
                <a:latin typeface="Times New Roman"/>
                <a:cs typeface="Times New Roman"/>
              </a:rPr>
              <a:t> </a:t>
            </a:r>
            <a:r>
              <a:rPr sz="2400" dirty="0">
                <a:latin typeface="Times New Roman"/>
                <a:cs typeface="Times New Roman"/>
              </a:rPr>
              <a:t>written</a:t>
            </a:r>
            <a:r>
              <a:rPr sz="2400" spc="-30" dirty="0">
                <a:latin typeface="Times New Roman"/>
                <a:cs typeface="Times New Roman"/>
              </a:rPr>
              <a:t> </a:t>
            </a:r>
            <a:r>
              <a:rPr sz="2400" spc="-5" dirty="0">
                <a:latin typeface="Times New Roman"/>
                <a:cs typeface="Times New Roman"/>
              </a:rPr>
              <a:t>in</a:t>
            </a:r>
            <a:r>
              <a:rPr sz="2400" spc="5" dirty="0">
                <a:latin typeface="Times New Roman"/>
                <a:cs typeface="Times New Roman"/>
              </a:rPr>
              <a:t> </a:t>
            </a:r>
            <a:r>
              <a:rPr sz="2400" spc="-5" dirty="0">
                <a:latin typeface="Times New Roman"/>
                <a:cs typeface="Times New Roman"/>
              </a:rPr>
              <a:t>hexadecimal</a:t>
            </a:r>
            <a:r>
              <a:rPr sz="2400" spc="-20" dirty="0">
                <a:latin typeface="Times New Roman"/>
                <a:cs typeface="Times New Roman"/>
              </a:rPr>
              <a:t> </a:t>
            </a:r>
            <a:r>
              <a:rPr sz="2400" spc="-5" dirty="0">
                <a:latin typeface="Times New Roman"/>
                <a:cs typeface="Times New Roman"/>
              </a:rPr>
              <a:t>form</a:t>
            </a:r>
            <a:r>
              <a:rPr sz="2400" spc="25" dirty="0">
                <a:latin typeface="Times New Roman"/>
                <a:cs typeface="Times New Roman"/>
              </a:rPr>
              <a:t> </a:t>
            </a:r>
            <a:r>
              <a:rPr sz="2400" b="1" spc="-5" dirty="0">
                <a:latin typeface="Times New Roman"/>
                <a:cs typeface="Times New Roman"/>
              </a:rPr>
              <a:t>42AA4000</a:t>
            </a:r>
            <a:endParaRPr sz="2400">
              <a:latin typeface="Times New Roman"/>
              <a:cs typeface="Times New Roman"/>
            </a:endParaRPr>
          </a:p>
        </p:txBody>
      </p:sp>
      <p:pic>
        <p:nvPicPr>
          <p:cNvPr id="4" name="object 4"/>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15341"/>
            <a:ext cx="6739255" cy="697230"/>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Example</a:t>
            </a:r>
            <a:r>
              <a:rPr b="0" spc="-35" dirty="0">
                <a:latin typeface="Times New Roman"/>
                <a:cs typeface="Times New Roman"/>
              </a:rPr>
              <a:t> </a:t>
            </a:r>
            <a:r>
              <a:rPr b="0" dirty="0">
                <a:latin typeface="Times New Roman"/>
                <a:cs typeface="Times New Roman"/>
              </a:rPr>
              <a:t>2:</a:t>
            </a:r>
            <a:r>
              <a:rPr b="0" spc="-15" dirty="0">
                <a:latin typeface="Times New Roman"/>
                <a:cs typeface="Times New Roman"/>
              </a:rPr>
              <a:t> </a:t>
            </a:r>
            <a:r>
              <a:rPr dirty="0"/>
              <a:t>Double</a:t>
            </a:r>
            <a:r>
              <a:rPr spc="-35" dirty="0"/>
              <a:t> </a:t>
            </a:r>
            <a:r>
              <a:rPr spc="-10" dirty="0"/>
              <a:t>precision</a:t>
            </a:r>
          </a:p>
        </p:txBody>
      </p:sp>
      <p:sp>
        <p:nvSpPr>
          <p:cNvPr id="3" name="object 3"/>
          <p:cNvSpPr txBox="1"/>
          <p:nvPr/>
        </p:nvSpPr>
        <p:spPr>
          <a:xfrm>
            <a:off x="916939" y="1282953"/>
            <a:ext cx="4697095" cy="241871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Biased</a:t>
            </a:r>
            <a:r>
              <a:rPr sz="2400" spc="-10" dirty="0">
                <a:latin typeface="Times New Roman"/>
                <a:cs typeface="Times New Roman"/>
              </a:rPr>
              <a:t> </a:t>
            </a:r>
            <a:r>
              <a:rPr sz="2400" spc="-5" dirty="0">
                <a:latin typeface="Times New Roman"/>
                <a:cs typeface="Times New Roman"/>
              </a:rPr>
              <a:t>exponent</a:t>
            </a:r>
            <a:r>
              <a:rPr sz="2400" spc="-15" dirty="0">
                <a:latin typeface="Times New Roman"/>
                <a:cs typeface="Times New Roman"/>
              </a:rPr>
              <a:t> </a:t>
            </a:r>
            <a:r>
              <a:rPr sz="2400" spc="-5" dirty="0">
                <a:latin typeface="Times New Roman"/>
                <a:cs typeface="Times New Roman"/>
              </a:rPr>
              <a:t>1023+6=1029</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1029</a:t>
            </a:r>
            <a:r>
              <a:rPr sz="2400" spc="-30" dirty="0">
                <a:latin typeface="Times New Roman"/>
                <a:cs typeface="Times New Roman"/>
              </a:rPr>
              <a:t> </a:t>
            </a:r>
            <a:r>
              <a:rPr sz="2400" dirty="0">
                <a:latin typeface="Times New Roman"/>
                <a:cs typeface="Times New Roman"/>
              </a:rPr>
              <a:t>=</a:t>
            </a:r>
            <a:r>
              <a:rPr sz="2400" spc="-45" dirty="0">
                <a:latin typeface="Times New Roman"/>
                <a:cs typeface="Times New Roman"/>
              </a:rPr>
              <a:t> </a:t>
            </a:r>
            <a:r>
              <a:rPr sz="2400" dirty="0">
                <a:latin typeface="Times New Roman"/>
                <a:cs typeface="Times New Roman"/>
              </a:rPr>
              <a:t>10000000101</a:t>
            </a:r>
            <a:endParaRPr sz="2400">
              <a:latin typeface="Times New Roman"/>
              <a:cs typeface="Times New Roman"/>
            </a:endParaRPr>
          </a:p>
          <a:p>
            <a:pPr>
              <a:lnSpc>
                <a:spcPct val="100000"/>
              </a:lnSpc>
              <a:spcBef>
                <a:spcPts val="35"/>
              </a:spcBef>
            </a:pPr>
            <a:endParaRPr sz="2100">
              <a:latin typeface="Times New Roman"/>
              <a:cs typeface="Times New Roman"/>
            </a:endParaRPr>
          </a:p>
          <a:p>
            <a:pPr marL="12700">
              <a:lnSpc>
                <a:spcPct val="100000"/>
              </a:lnSpc>
            </a:pPr>
            <a:r>
              <a:rPr sz="2400" spc="-5" dirty="0">
                <a:latin typeface="Times New Roman"/>
                <a:cs typeface="Times New Roman"/>
              </a:rPr>
              <a:t>Normalised</a:t>
            </a:r>
            <a:r>
              <a:rPr sz="2400" spc="-20" dirty="0">
                <a:latin typeface="Times New Roman"/>
                <a:cs typeface="Times New Roman"/>
              </a:rPr>
              <a:t> </a:t>
            </a:r>
            <a:r>
              <a:rPr sz="2400" spc="-5" dirty="0">
                <a:latin typeface="Times New Roman"/>
                <a:cs typeface="Times New Roman"/>
              </a:rPr>
              <a:t>mantisa</a:t>
            </a:r>
            <a:r>
              <a:rPr sz="2400" spc="-15"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dirty="0">
                <a:latin typeface="Times New Roman"/>
                <a:cs typeface="Times New Roman"/>
              </a:rPr>
              <a:t>010101001</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we</a:t>
            </a:r>
            <a:r>
              <a:rPr sz="2400" spc="-10" dirty="0">
                <a:latin typeface="Times New Roman"/>
                <a:cs typeface="Times New Roman"/>
              </a:rPr>
              <a:t> </a:t>
            </a:r>
            <a:r>
              <a:rPr sz="2400" spc="-5" dirty="0">
                <a:latin typeface="Times New Roman"/>
                <a:cs typeface="Times New Roman"/>
              </a:rPr>
              <a:t>will</a:t>
            </a:r>
            <a:r>
              <a:rPr sz="2400" spc="-15" dirty="0">
                <a:latin typeface="Times New Roman"/>
                <a:cs typeface="Times New Roman"/>
              </a:rPr>
              <a:t> </a:t>
            </a:r>
            <a:r>
              <a:rPr sz="2400" dirty="0">
                <a:latin typeface="Times New Roman"/>
                <a:cs typeface="Times New Roman"/>
              </a:rPr>
              <a:t>add</a:t>
            </a:r>
            <a:r>
              <a:rPr sz="2400" spc="-20" dirty="0">
                <a:latin typeface="Times New Roman"/>
                <a:cs typeface="Times New Roman"/>
              </a:rPr>
              <a:t> </a:t>
            </a:r>
            <a:r>
              <a:rPr sz="2400" spc="-5" dirty="0">
                <a:latin typeface="Times New Roman"/>
                <a:cs typeface="Times New Roman"/>
              </a:rPr>
              <a:t>0's</a:t>
            </a:r>
            <a:r>
              <a:rPr sz="2400" spc="15" dirty="0">
                <a:latin typeface="Times New Roman"/>
                <a:cs typeface="Times New Roman"/>
              </a:rPr>
              <a:t> </a:t>
            </a:r>
            <a:r>
              <a:rPr sz="2400" dirty="0">
                <a:latin typeface="Times New Roman"/>
                <a:cs typeface="Times New Roman"/>
              </a:rPr>
              <a:t>to</a:t>
            </a:r>
            <a:r>
              <a:rPr sz="2400" spc="-15" dirty="0">
                <a:latin typeface="Times New Roman"/>
                <a:cs typeface="Times New Roman"/>
              </a:rPr>
              <a:t> </a:t>
            </a:r>
            <a:r>
              <a:rPr sz="2400" spc="-5" dirty="0">
                <a:latin typeface="Times New Roman"/>
                <a:cs typeface="Times New Roman"/>
              </a:rPr>
              <a:t>complete</a:t>
            </a:r>
            <a:r>
              <a:rPr sz="2400" spc="-30"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52</a:t>
            </a:r>
            <a:r>
              <a:rPr sz="2400" spc="-5" dirty="0">
                <a:latin typeface="Times New Roman"/>
                <a:cs typeface="Times New Roman"/>
              </a:rPr>
              <a:t> </a:t>
            </a:r>
            <a:r>
              <a:rPr sz="2400" dirty="0">
                <a:latin typeface="Times New Roman"/>
                <a:cs typeface="Times New Roman"/>
              </a:rPr>
              <a:t>bits</a:t>
            </a:r>
            <a:endParaRPr sz="2400">
              <a:latin typeface="Times New Roman"/>
              <a:cs typeface="Times New Roman"/>
            </a:endParaRPr>
          </a:p>
        </p:txBody>
      </p:sp>
      <p:sp>
        <p:nvSpPr>
          <p:cNvPr id="4" name="object 4"/>
          <p:cNvSpPr txBox="1"/>
          <p:nvPr/>
        </p:nvSpPr>
        <p:spPr>
          <a:xfrm>
            <a:off x="916939" y="4662296"/>
            <a:ext cx="9931400" cy="174180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The </a:t>
            </a:r>
            <a:r>
              <a:rPr sz="2400" b="1" dirty="0">
                <a:latin typeface="Times New Roman"/>
                <a:cs typeface="Times New Roman"/>
              </a:rPr>
              <a:t>IEEE</a:t>
            </a:r>
            <a:r>
              <a:rPr sz="2400" b="1" spc="-5" dirty="0">
                <a:latin typeface="Times New Roman"/>
                <a:cs typeface="Times New Roman"/>
              </a:rPr>
              <a:t> </a:t>
            </a:r>
            <a:r>
              <a:rPr sz="2400" b="1" dirty="0">
                <a:latin typeface="Times New Roman"/>
                <a:cs typeface="Times New Roman"/>
              </a:rPr>
              <a:t>754 </a:t>
            </a:r>
            <a:r>
              <a:rPr sz="2400" b="1" spc="-5" dirty="0">
                <a:latin typeface="Times New Roman"/>
                <a:cs typeface="Times New Roman"/>
              </a:rPr>
              <a:t>Double</a:t>
            </a:r>
            <a:r>
              <a:rPr sz="2400" b="1" spc="5" dirty="0">
                <a:latin typeface="Times New Roman"/>
                <a:cs typeface="Times New Roman"/>
              </a:rPr>
              <a:t> </a:t>
            </a:r>
            <a:r>
              <a:rPr sz="2400" b="1" spc="-10" dirty="0">
                <a:latin typeface="Times New Roman"/>
                <a:cs typeface="Times New Roman"/>
              </a:rPr>
              <a:t>precision</a:t>
            </a:r>
            <a:r>
              <a:rPr sz="2400" b="1" spc="-20" dirty="0">
                <a:latin typeface="Times New Roman"/>
                <a:cs typeface="Times New Roman"/>
              </a:rPr>
              <a:t> </a:t>
            </a:r>
            <a:r>
              <a:rPr sz="2400" b="1" spc="-5" dirty="0">
                <a:latin typeface="Times New Roman"/>
                <a:cs typeface="Times New Roman"/>
              </a:rPr>
              <a:t>is:</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0</a:t>
            </a:r>
            <a:r>
              <a:rPr sz="2400" spc="-50" dirty="0">
                <a:latin typeface="Times New Roman"/>
                <a:cs typeface="Times New Roman"/>
              </a:rPr>
              <a:t> </a:t>
            </a:r>
            <a:r>
              <a:rPr sz="2400" dirty="0">
                <a:latin typeface="Times New Roman"/>
                <a:cs typeface="Times New Roman"/>
              </a:rPr>
              <a:t>10000000101</a:t>
            </a:r>
            <a:r>
              <a:rPr sz="2400" spc="-45" dirty="0">
                <a:latin typeface="Times New Roman"/>
                <a:cs typeface="Times New Roman"/>
              </a:rPr>
              <a:t> </a:t>
            </a:r>
            <a:r>
              <a:rPr sz="2400" dirty="0">
                <a:latin typeface="Times New Roman"/>
                <a:cs typeface="Times New Roman"/>
              </a:rPr>
              <a:t>0101010010000000000000000000000000000000000000000000</a:t>
            </a:r>
            <a:endParaRPr sz="2400">
              <a:latin typeface="Times New Roman"/>
              <a:cs typeface="Times New Roman"/>
            </a:endParaRPr>
          </a:p>
          <a:p>
            <a:pPr>
              <a:lnSpc>
                <a:spcPct val="100000"/>
              </a:lnSpc>
              <a:spcBef>
                <a:spcPts val="25"/>
              </a:spcBef>
            </a:pPr>
            <a:endParaRPr sz="2100">
              <a:latin typeface="Times New Roman"/>
              <a:cs typeface="Times New Roman"/>
            </a:endParaRPr>
          </a:p>
          <a:p>
            <a:pPr marL="12700">
              <a:lnSpc>
                <a:spcPct val="100000"/>
              </a:lnSpc>
            </a:pPr>
            <a:r>
              <a:rPr sz="2400" spc="-5" dirty="0">
                <a:latin typeface="Times New Roman"/>
                <a:cs typeface="Times New Roman"/>
              </a:rPr>
              <a:t>This</a:t>
            </a:r>
            <a:r>
              <a:rPr sz="2400" dirty="0">
                <a:latin typeface="Times New Roman"/>
                <a:cs typeface="Times New Roman"/>
              </a:rPr>
              <a:t> </a:t>
            </a:r>
            <a:r>
              <a:rPr sz="2400" spc="-5" dirty="0">
                <a:latin typeface="Times New Roman"/>
                <a:cs typeface="Times New Roman"/>
              </a:rPr>
              <a:t>can</a:t>
            </a:r>
            <a:r>
              <a:rPr sz="2400" dirty="0">
                <a:latin typeface="Times New Roman"/>
                <a:cs typeface="Times New Roman"/>
              </a:rPr>
              <a:t> </a:t>
            </a:r>
            <a:r>
              <a:rPr sz="2400" spc="-5" dirty="0">
                <a:latin typeface="Times New Roman"/>
                <a:cs typeface="Times New Roman"/>
              </a:rPr>
              <a:t>be</a:t>
            </a:r>
            <a:r>
              <a:rPr sz="2400" spc="15" dirty="0">
                <a:latin typeface="Times New Roman"/>
                <a:cs typeface="Times New Roman"/>
              </a:rPr>
              <a:t> </a:t>
            </a:r>
            <a:r>
              <a:rPr sz="2400" dirty="0">
                <a:latin typeface="Times New Roman"/>
                <a:cs typeface="Times New Roman"/>
              </a:rPr>
              <a:t>written</a:t>
            </a:r>
            <a:r>
              <a:rPr sz="2400" spc="-25" dirty="0">
                <a:latin typeface="Times New Roman"/>
                <a:cs typeface="Times New Roman"/>
              </a:rPr>
              <a:t> </a:t>
            </a:r>
            <a:r>
              <a:rPr sz="2400" spc="-5" dirty="0">
                <a:latin typeface="Times New Roman"/>
                <a:cs typeface="Times New Roman"/>
              </a:rPr>
              <a:t>in</a:t>
            </a:r>
            <a:r>
              <a:rPr sz="2400" spc="10" dirty="0">
                <a:latin typeface="Times New Roman"/>
                <a:cs typeface="Times New Roman"/>
              </a:rPr>
              <a:t> </a:t>
            </a:r>
            <a:r>
              <a:rPr sz="2400" spc="-5" dirty="0">
                <a:latin typeface="Times New Roman"/>
                <a:cs typeface="Times New Roman"/>
              </a:rPr>
              <a:t>hexadecimal</a:t>
            </a:r>
            <a:r>
              <a:rPr sz="2400" spc="-15" dirty="0">
                <a:latin typeface="Times New Roman"/>
                <a:cs typeface="Times New Roman"/>
              </a:rPr>
              <a:t> </a:t>
            </a:r>
            <a:r>
              <a:rPr sz="2400" spc="-5" dirty="0">
                <a:latin typeface="Times New Roman"/>
                <a:cs typeface="Times New Roman"/>
              </a:rPr>
              <a:t>form</a:t>
            </a:r>
            <a:r>
              <a:rPr sz="2400" spc="30" dirty="0">
                <a:latin typeface="Times New Roman"/>
                <a:cs typeface="Times New Roman"/>
              </a:rPr>
              <a:t> </a:t>
            </a:r>
            <a:r>
              <a:rPr sz="2400" b="1" spc="-5" dirty="0">
                <a:latin typeface="Times New Roman"/>
                <a:cs typeface="Times New Roman"/>
              </a:rPr>
              <a:t>4055480000000000</a:t>
            </a:r>
            <a:endParaRPr sz="2400">
              <a:latin typeface="Times New Roman"/>
              <a:cs typeface="Times New Roman"/>
            </a:endParaRPr>
          </a:p>
        </p:txBody>
      </p:sp>
      <p:pic>
        <p:nvPicPr>
          <p:cNvPr id="5" name="object 5"/>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7470"/>
            <a:ext cx="6207125" cy="696595"/>
          </a:xfrm>
          <a:prstGeom prst="rect">
            <a:avLst/>
          </a:prstGeom>
        </p:spPr>
        <p:txBody>
          <a:bodyPr vert="horz" wrap="square" lIns="0" tIns="12700" rIns="0" bIns="0" rtlCol="0">
            <a:spAutoFit/>
          </a:bodyPr>
          <a:lstStyle/>
          <a:p>
            <a:pPr marL="12700">
              <a:lnSpc>
                <a:spcPct val="100000"/>
              </a:lnSpc>
              <a:spcBef>
                <a:spcPts val="100"/>
              </a:spcBef>
            </a:pPr>
            <a:r>
              <a:rPr dirty="0"/>
              <a:t>IEEE</a:t>
            </a:r>
            <a:r>
              <a:rPr spc="-5" dirty="0"/>
              <a:t> </a:t>
            </a:r>
            <a:r>
              <a:rPr dirty="0"/>
              <a:t>754</a:t>
            </a:r>
            <a:r>
              <a:rPr spc="-40" dirty="0"/>
              <a:t> </a:t>
            </a:r>
            <a:r>
              <a:rPr dirty="0"/>
              <a:t>-</a:t>
            </a:r>
            <a:r>
              <a:rPr spc="-15" dirty="0"/>
              <a:t> </a:t>
            </a:r>
            <a:r>
              <a:rPr dirty="0"/>
              <a:t>Special</a:t>
            </a:r>
            <a:r>
              <a:rPr spc="-100" dirty="0"/>
              <a:t> </a:t>
            </a:r>
            <a:r>
              <a:rPr spc="-70" dirty="0"/>
              <a:t>Values</a:t>
            </a:r>
          </a:p>
        </p:txBody>
      </p:sp>
      <p:sp>
        <p:nvSpPr>
          <p:cNvPr id="3" name="object 3"/>
          <p:cNvSpPr txBox="1"/>
          <p:nvPr/>
        </p:nvSpPr>
        <p:spPr>
          <a:xfrm>
            <a:off x="916939" y="824483"/>
            <a:ext cx="10542270" cy="6051550"/>
          </a:xfrm>
          <a:prstGeom prst="rect">
            <a:avLst/>
          </a:prstGeom>
        </p:spPr>
        <p:txBody>
          <a:bodyPr vert="horz" wrap="square" lIns="0" tIns="139700" rIns="0" bIns="0" rtlCol="0">
            <a:spAutoFit/>
          </a:bodyPr>
          <a:lstStyle/>
          <a:p>
            <a:pPr marL="12700">
              <a:lnSpc>
                <a:spcPct val="100000"/>
              </a:lnSpc>
              <a:spcBef>
                <a:spcPts val="1100"/>
              </a:spcBef>
            </a:pPr>
            <a:r>
              <a:rPr sz="2400" dirty="0">
                <a:latin typeface="Times New Roman"/>
                <a:cs typeface="Times New Roman"/>
              </a:rPr>
              <a:t>EEE</a:t>
            </a:r>
            <a:r>
              <a:rPr sz="2400" spc="-15" dirty="0">
                <a:latin typeface="Times New Roman"/>
                <a:cs typeface="Times New Roman"/>
              </a:rPr>
              <a:t> </a:t>
            </a:r>
            <a:r>
              <a:rPr sz="2400" spc="-5" dirty="0">
                <a:latin typeface="Times New Roman"/>
                <a:cs typeface="Times New Roman"/>
              </a:rPr>
              <a:t>has</a:t>
            </a:r>
            <a:r>
              <a:rPr sz="2400" spc="-15" dirty="0">
                <a:latin typeface="Times New Roman"/>
                <a:cs typeface="Times New Roman"/>
              </a:rPr>
              <a:t> </a:t>
            </a:r>
            <a:r>
              <a:rPr sz="2400" dirty="0">
                <a:latin typeface="Times New Roman"/>
                <a:cs typeface="Times New Roman"/>
              </a:rPr>
              <a:t>reserved</a:t>
            </a:r>
            <a:r>
              <a:rPr sz="2400" spc="-30" dirty="0">
                <a:latin typeface="Times New Roman"/>
                <a:cs typeface="Times New Roman"/>
              </a:rPr>
              <a:t> </a:t>
            </a:r>
            <a:r>
              <a:rPr sz="2400" spc="-5" dirty="0">
                <a:latin typeface="Times New Roman"/>
                <a:cs typeface="Times New Roman"/>
              </a:rPr>
              <a:t>some</a:t>
            </a:r>
            <a:r>
              <a:rPr sz="2400" spc="5" dirty="0">
                <a:latin typeface="Times New Roman"/>
                <a:cs typeface="Times New Roman"/>
              </a:rPr>
              <a:t> </a:t>
            </a:r>
            <a:r>
              <a:rPr sz="2400" dirty="0">
                <a:latin typeface="Times New Roman"/>
                <a:cs typeface="Times New Roman"/>
              </a:rPr>
              <a:t>values</a:t>
            </a:r>
            <a:r>
              <a:rPr sz="2400" spc="-15"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dirty="0">
                <a:latin typeface="Times New Roman"/>
                <a:cs typeface="Times New Roman"/>
              </a:rPr>
              <a:t>can</a:t>
            </a:r>
            <a:r>
              <a:rPr sz="2400" spc="-15" dirty="0">
                <a:latin typeface="Times New Roman"/>
                <a:cs typeface="Times New Roman"/>
              </a:rPr>
              <a:t> </a:t>
            </a:r>
            <a:r>
              <a:rPr sz="2400" spc="-20" dirty="0">
                <a:latin typeface="Times New Roman"/>
                <a:cs typeface="Times New Roman"/>
              </a:rPr>
              <a:t>ambiguity.</a:t>
            </a:r>
            <a:endParaRPr sz="2400">
              <a:latin typeface="Times New Roman"/>
              <a:cs typeface="Times New Roman"/>
            </a:endParaRPr>
          </a:p>
          <a:p>
            <a:pPr marL="317500" indent="-304800">
              <a:lnSpc>
                <a:spcPct val="100000"/>
              </a:lnSpc>
              <a:spcBef>
                <a:spcPts val="994"/>
              </a:spcBef>
              <a:buAutoNum type="arabicPeriod"/>
              <a:tabLst>
                <a:tab pos="317500" algn="l"/>
              </a:tabLst>
            </a:pPr>
            <a:r>
              <a:rPr sz="2400" b="1" spc="-20" dirty="0">
                <a:latin typeface="Times New Roman"/>
                <a:cs typeface="Times New Roman"/>
              </a:rPr>
              <a:t>Zero</a:t>
            </a:r>
            <a:endParaRPr sz="2400">
              <a:latin typeface="Times New Roman"/>
              <a:cs typeface="Times New Roman"/>
            </a:endParaRPr>
          </a:p>
          <a:p>
            <a:pPr marL="727710" lvl="1" indent="-358775">
              <a:lnSpc>
                <a:spcPct val="100000"/>
              </a:lnSpc>
              <a:spcBef>
                <a:spcPts val="1010"/>
              </a:spcBef>
              <a:buFont typeface="Wingdings"/>
              <a:buChar char=""/>
              <a:tabLst>
                <a:tab pos="727710" algn="l"/>
              </a:tabLst>
            </a:pPr>
            <a:r>
              <a:rPr sz="2400" dirty="0">
                <a:latin typeface="Times New Roman"/>
                <a:cs typeface="Times New Roman"/>
              </a:rPr>
              <a:t>Zero</a:t>
            </a:r>
            <a:r>
              <a:rPr sz="2400" spc="-15" dirty="0">
                <a:latin typeface="Times New Roman"/>
                <a:cs typeface="Times New Roman"/>
              </a:rPr>
              <a:t> </a:t>
            </a:r>
            <a:r>
              <a:rPr sz="2400" spc="-5" dirty="0">
                <a:latin typeface="Times New Roman"/>
                <a:cs typeface="Times New Roman"/>
              </a:rPr>
              <a:t>is </a:t>
            </a:r>
            <a:r>
              <a:rPr sz="2400" dirty="0">
                <a:latin typeface="Times New Roman"/>
                <a:cs typeface="Times New Roman"/>
              </a:rPr>
              <a:t>a</a:t>
            </a:r>
            <a:r>
              <a:rPr sz="2400" spc="-5" dirty="0">
                <a:latin typeface="Times New Roman"/>
                <a:cs typeface="Times New Roman"/>
              </a:rPr>
              <a:t> </a:t>
            </a:r>
            <a:r>
              <a:rPr sz="2400" dirty="0">
                <a:latin typeface="Times New Roman"/>
                <a:cs typeface="Times New Roman"/>
              </a:rPr>
              <a:t>special</a:t>
            </a:r>
            <a:r>
              <a:rPr sz="2400" spc="-35" dirty="0">
                <a:latin typeface="Times New Roman"/>
                <a:cs typeface="Times New Roman"/>
              </a:rPr>
              <a:t> </a:t>
            </a:r>
            <a:r>
              <a:rPr sz="2400" dirty="0">
                <a:latin typeface="Times New Roman"/>
                <a:cs typeface="Times New Roman"/>
              </a:rPr>
              <a:t>value</a:t>
            </a:r>
            <a:r>
              <a:rPr sz="2400" spc="-25" dirty="0">
                <a:latin typeface="Times New Roman"/>
                <a:cs typeface="Times New Roman"/>
              </a:rPr>
              <a:t> </a:t>
            </a:r>
            <a:r>
              <a:rPr sz="2400" dirty="0">
                <a:latin typeface="Times New Roman"/>
                <a:cs typeface="Times New Roman"/>
              </a:rPr>
              <a:t>denoted</a:t>
            </a:r>
            <a:r>
              <a:rPr sz="2400" spc="-20" dirty="0">
                <a:latin typeface="Times New Roman"/>
                <a:cs typeface="Times New Roman"/>
              </a:rPr>
              <a:t> </a:t>
            </a:r>
            <a:r>
              <a:rPr sz="2400" dirty="0">
                <a:latin typeface="Times New Roman"/>
                <a:cs typeface="Times New Roman"/>
              </a:rPr>
              <a:t>with</a:t>
            </a:r>
            <a:r>
              <a:rPr sz="2400" spc="-10" dirty="0">
                <a:latin typeface="Times New Roman"/>
                <a:cs typeface="Times New Roman"/>
              </a:rPr>
              <a:t> </a:t>
            </a:r>
            <a:r>
              <a:rPr sz="2400" dirty="0">
                <a:latin typeface="Times New Roman"/>
                <a:cs typeface="Times New Roman"/>
              </a:rPr>
              <a:t>an</a:t>
            </a:r>
            <a:r>
              <a:rPr sz="2400" spc="-15" dirty="0">
                <a:latin typeface="Times New Roman"/>
                <a:cs typeface="Times New Roman"/>
              </a:rPr>
              <a:t> </a:t>
            </a:r>
            <a:r>
              <a:rPr sz="2400" dirty="0">
                <a:latin typeface="Times New Roman"/>
                <a:cs typeface="Times New Roman"/>
              </a:rPr>
              <a:t>exponent</a:t>
            </a:r>
            <a:r>
              <a:rPr sz="2400" spc="-10" dirty="0">
                <a:latin typeface="Times New Roman"/>
                <a:cs typeface="Times New Roman"/>
              </a:rPr>
              <a:t> </a:t>
            </a:r>
            <a:r>
              <a:rPr sz="2400" dirty="0">
                <a:latin typeface="Times New Roman"/>
                <a:cs typeface="Times New Roman"/>
              </a:rPr>
              <a:t>and</a:t>
            </a:r>
            <a:r>
              <a:rPr sz="2400" spc="-15" dirty="0">
                <a:latin typeface="Times New Roman"/>
                <a:cs typeface="Times New Roman"/>
              </a:rPr>
              <a:t> </a:t>
            </a:r>
            <a:r>
              <a:rPr sz="2400" spc="-5" dirty="0">
                <a:latin typeface="Times New Roman"/>
                <a:cs typeface="Times New Roman"/>
              </a:rPr>
              <a:t>mantissa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0.</a:t>
            </a:r>
            <a:endParaRPr sz="2400">
              <a:latin typeface="Times New Roman"/>
              <a:cs typeface="Times New Roman"/>
            </a:endParaRPr>
          </a:p>
          <a:p>
            <a:pPr marL="727710" lvl="1" indent="-358775">
              <a:lnSpc>
                <a:spcPct val="100000"/>
              </a:lnSpc>
              <a:spcBef>
                <a:spcPts val="994"/>
              </a:spcBef>
              <a:buFont typeface="Wingdings"/>
              <a:buChar char=""/>
              <a:tabLst>
                <a:tab pos="727710" algn="l"/>
              </a:tabLst>
            </a:pPr>
            <a:r>
              <a:rPr sz="2400" dirty="0">
                <a:latin typeface="Times New Roman"/>
                <a:cs typeface="Times New Roman"/>
              </a:rPr>
              <a:t>-0</a:t>
            </a:r>
            <a:r>
              <a:rPr sz="2400" spc="-10" dirty="0">
                <a:latin typeface="Times New Roman"/>
                <a:cs typeface="Times New Roman"/>
              </a:rPr>
              <a:t> </a:t>
            </a:r>
            <a:r>
              <a:rPr sz="2400" dirty="0">
                <a:latin typeface="Times New Roman"/>
                <a:cs typeface="Times New Roman"/>
              </a:rPr>
              <a:t>and</a:t>
            </a:r>
            <a:r>
              <a:rPr sz="2400" spc="-15" dirty="0">
                <a:latin typeface="Times New Roman"/>
                <a:cs typeface="Times New Roman"/>
              </a:rPr>
              <a:t> </a:t>
            </a:r>
            <a:r>
              <a:rPr sz="2400" dirty="0">
                <a:latin typeface="Times New Roman"/>
                <a:cs typeface="Times New Roman"/>
              </a:rPr>
              <a:t>+0</a:t>
            </a:r>
            <a:r>
              <a:rPr sz="2400" spc="-5" dirty="0">
                <a:latin typeface="Times New Roman"/>
                <a:cs typeface="Times New Roman"/>
              </a:rPr>
              <a:t> </a:t>
            </a:r>
            <a:r>
              <a:rPr sz="2400" dirty="0">
                <a:latin typeface="Times New Roman"/>
                <a:cs typeface="Times New Roman"/>
              </a:rPr>
              <a:t>are</a:t>
            </a:r>
            <a:r>
              <a:rPr sz="2400" spc="-35" dirty="0">
                <a:latin typeface="Times New Roman"/>
                <a:cs typeface="Times New Roman"/>
              </a:rPr>
              <a:t> </a:t>
            </a:r>
            <a:r>
              <a:rPr sz="2400" dirty="0">
                <a:latin typeface="Times New Roman"/>
                <a:cs typeface="Times New Roman"/>
              </a:rPr>
              <a:t>distinct</a:t>
            </a:r>
            <a:r>
              <a:rPr sz="2400" spc="-35" dirty="0">
                <a:latin typeface="Times New Roman"/>
                <a:cs typeface="Times New Roman"/>
              </a:rPr>
              <a:t> </a:t>
            </a:r>
            <a:r>
              <a:rPr sz="2400" dirty="0">
                <a:latin typeface="Times New Roman"/>
                <a:cs typeface="Times New Roman"/>
              </a:rPr>
              <a:t>values,</a:t>
            </a:r>
            <a:r>
              <a:rPr sz="2400" spc="-30" dirty="0">
                <a:latin typeface="Times New Roman"/>
                <a:cs typeface="Times New Roman"/>
              </a:rPr>
              <a:t> </a:t>
            </a:r>
            <a:r>
              <a:rPr sz="2400" dirty="0">
                <a:latin typeface="Times New Roman"/>
                <a:cs typeface="Times New Roman"/>
              </a:rPr>
              <a:t>though</a:t>
            </a:r>
            <a:r>
              <a:rPr sz="2400" spc="-5" dirty="0">
                <a:latin typeface="Times New Roman"/>
                <a:cs typeface="Times New Roman"/>
              </a:rPr>
              <a:t> </a:t>
            </a:r>
            <a:r>
              <a:rPr sz="2400" dirty="0">
                <a:latin typeface="Times New Roman"/>
                <a:cs typeface="Times New Roman"/>
              </a:rPr>
              <a:t>they</a:t>
            </a:r>
            <a:r>
              <a:rPr sz="2400" spc="-30" dirty="0">
                <a:latin typeface="Times New Roman"/>
                <a:cs typeface="Times New Roman"/>
              </a:rPr>
              <a:t> </a:t>
            </a:r>
            <a:r>
              <a:rPr sz="2400" dirty="0">
                <a:latin typeface="Times New Roman"/>
                <a:cs typeface="Times New Roman"/>
              </a:rPr>
              <a:t>both</a:t>
            </a:r>
            <a:r>
              <a:rPr sz="2400" spc="-10" dirty="0">
                <a:latin typeface="Times New Roman"/>
                <a:cs typeface="Times New Roman"/>
              </a:rPr>
              <a:t> </a:t>
            </a:r>
            <a:r>
              <a:rPr sz="2400" dirty="0">
                <a:latin typeface="Times New Roman"/>
                <a:cs typeface="Times New Roman"/>
              </a:rPr>
              <a:t>are</a:t>
            </a:r>
            <a:r>
              <a:rPr sz="2400" spc="-25" dirty="0">
                <a:latin typeface="Times New Roman"/>
                <a:cs typeface="Times New Roman"/>
              </a:rPr>
              <a:t> </a:t>
            </a:r>
            <a:r>
              <a:rPr sz="2400" dirty="0">
                <a:latin typeface="Times New Roman"/>
                <a:cs typeface="Times New Roman"/>
              </a:rPr>
              <a:t>equal.</a:t>
            </a:r>
            <a:endParaRPr sz="2400">
              <a:latin typeface="Times New Roman"/>
              <a:cs typeface="Times New Roman"/>
            </a:endParaRPr>
          </a:p>
          <a:p>
            <a:pPr marL="317500" indent="-305435">
              <a:lnSpc>
                <a:spcPct val="100000"/>
              </a:lnSpc>
              <a:spcBef>
                <a:spcPts val="1000"/>
              </a:spcBef>
              <a:buAutoNum type="arabicPeriod"/>
              <a:tabLst>
                <a:tab pos="318135" algn="l"/>
              </a:tabLst>
            </a:pPr>
            <a:r>
              <a:rPr sz="2400" b="1" dirty="0">
                <a:latin typeface="Times New Roman"/>
                <a:cs typeface="Times New Roman"/>
              </a:rPr>
              <a:t>Denormalised</a:t>
            </a:r>
            <a:endParaRPr sz="2400">
              <a:latin typeface="Times New Roman"/>
              <a:cs typeface="Times New Roman"/>
            </a:endParaRPr>
          </a:p>
          <a:p>
            <a:pPr marL="727710" marR="1438275" lvl="1" indent="-358140">
              <a:lnSpc>
                <a:spcPct val="100000"/>
              </a:lnSpc>
              <a:spcBef>
                <a:spcPts val="1005"/>
              </a:spcBef>
              <a:buFont typeface="Wingdings"/>
              <a:buChar char=""/>
              <a:tabLst>
                <a:tab pos="727710" algn="l"/>
              </a:tabLst>
            </a:pPr>
            <a:r>
              <a:rPr sz="2400" dirty="0">
                <a:latin typeface="Times New Roman"/>
                <a:cs typeface="Times New Roman"/>
              </a:rPr>
              <a:t>If</a:t>
            </a:r>
            <a:r>
              <a:rPr sz="2400" spc="-5"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exponent</a:t>
            </a:r>
            <a:r>
              <a:rPr sz="2400" spc="-20" dirty="0">
                <a:latin typeface="Times New Roman"/>
                <a:cs typeface="Times New Roman"/>
              </a:rPr>
              <a:t> </a:t>
            </a:r>
            <a:r>
              <a:rPr sz="2400" spc="-5" dirty="0">
                <a:latin typeface="Times New Roman"/>
                <a:cs typeface="Times New Roman"/>
              </a:rPr>
              <a:t>is </a:t>
            </a:r>
            <a:r>
              <a:rPr sz="2400" dirty="0">
                <a:latin typeface="Times New Roman"/>
                <a:cs typeface="Times New Roman"/>
              </a:rPr>
              <a:t>all</a:t>
            </a:r>
            <a:r>
              <a:rPr sz="2400" spc="-20" dirty="0">
                <a:latin typeface="Times New Roman"/>
                <a:cs typeface="Times New Roman"/>
              </a:rPr>
              <a:t> </a:t>
            </a:r>
            <a:r>
              <a:rPr sz="2400" dirty="0">
                <a:latin typeface="Times New Roman"/>
                <a:cs typeface="Times New Roman"/>
              </a:rPr>
              <a:t>zeros,</a:t>
            </a:r>
            <a:r>
              <a:rPr sz="2400" spc="-15" dirty="0">
                <a:latin typeface="Times New Roman"/>
                <a:cs typeface="Times New Roman"/>
              </a:rPr>
              <a:t> </a:t>
            </a:r>
            <a:r>
              <a:rPr sz="2400" dirty="0">
                <a:latin typeface="Times New Roman"/>
                <a:cs typeface="Times New Roman"/>
              </a:rPr>
              <a:t>but</a:t>
            </a:r>
            <a:r>
              <a:rPr sz="2400" spc="-10" dirty="0">
                <a:latin typeface="Times New Roman"/>
                <a:cs typeface="Times New Roman"/>
              </a:rPr>
              <a:t> </a:t>
            </a:r>
            <a:r>
              <a:rPr sz="2400" dirty="0">
                <a:latin typeface="Times New Roman"/>
                <a:cs typeface="Times New Roman"/>
              </a:rPr>
              <a:t>the</a:t>
            </a:r>
            <a:r>
              <a:rPr sz="2400" spc="-5" dirty="0">
                <a:latin typeface="Times New Roman"/>
                <a:cs typeface="Times New Roman"/>
              </a:rPr>
              <a:t> mantissa</a:t>
            </a:r>
            <a:r>
              <a:rPr sz="2400" spc="-25" dirty="0">
                <a:latin typeface="Times New Roman"/>
                <a:cs typeface="Times New Roman"/>
              </a:rPr>
              <a:t> </a:t>
            </a:r>
            <a:r>
              <a:rPr sz="2400" spc="-5" dirty="0">
                <a:latin typeface="Times New Roman"/>
                <a:cs typeface="Times New Roman"/>
              </a:rPr>
              <a:t>is</a:t>
            </a:r>
            <a:r>
              <a:rPr sz="2400" dirty="0">
                <a:latin typeface="Times New Roman"/>
                <a:cs typeface="Times New Roman"/>
              </a:rPr>
              <a:t> not</a:t>
            </a:r>
            <a:r>
              <a:rPr sz="2400" spc="-10" dirty="0">
                <a:latin typeface="Times New Roman"/>
                <a:cs typeface="Times New Roman"/>
              </a:rPr>
              <a:t> </a:t>
            </a:r>
            <a:r>
              <a:rPr sz="2400" dirty="0">
                <a:latin typeface="Times New Roman"/>
                <a:cs typeface="Times New Roman"/>
              </a:rPr>
              <a:t>then the</a:t>
            </a:r>
            <a:r>
              <a:rPr sz="2400" spc="-15" dirty="0">
                <a:latin typeface="Times New Roman"/>
                <a:cs typeface="Times New Roman"/>
              </a:rPr>
              <a:t> </a:t>
            </a:r>
            <a:r>
              <a:rPr sz="2400" dirty="0">
                <a:latin typeface="Times New Roman"/>
                <a:cs typeface="Times New Roman"/>
              </a:rPr>
              <a:t>value</a:t>
            </a:r>
            <a:r>
              <a:rPr sz="2400" spc="-20" dirty="0">
                <a:latin typeface="Times New Roman"/>
                <a:cs typeface="Times New Roman"/>
              </a:rPr>
              <a:t> </a:t>
            </a:r>
            <a:r>
              <a:rPr sz="2400" spc="-5" dirty="0">
                <a:latin typeface="Times New Roman"/>
                <a:cs typeface="Times New Roman"/>
              </a:rPr>
              <a:t>is </a:t>
            </a:r>
            <a:r>
              <a:rPr sz="2400" dirty="0">
                <a:latin typeface="Times New Roman"/>
                <a:cs typeface="Times New Roman"/>
              </a:rPr>
              <a:t>a </a:t>
            </a:r>
            <a:r>
              <a:rPr sz="2400" spc="-585" dirty="0">
                <a:latin typeface="Times New Roman"/>
                <a:cs typeface="Times New Roman"/>
              </a:rPr>
              <a:t> </a:t>
            </a:r>
            <a:r>
              <a:rPr sz="2400" spc="-5" dirty="0">
                <a:latin typeface="Times New Roman"/>
                <a:cs typeface="Times New Roman"/>
              </a:rPr>
              <a:t>denormalized</a:t>
            </a:r>
            <a:r>
              <a:rPr sz="2400" spc="-30" dirty="0">
                <a:latin typeface="Times New Roman"/>
                <a:cs typeface="Times New Roman"/>
              </a:rPr>
              <a:t> </a:t>
            </a:r>
            <a:r>
              <a:rPr sz="2400" spc="-20" dirty="0">
                <a:latin typeface="Times New Roman"/>
                <a:cs typeface="Times New Roman"/>
              </a:rPr>
              <a:t>number.</a:t>
            </a:r>
            <a:endParaRPr sz="2400">
              <a:latin typeface="Times New Roman"/>
              <a:cs typeface="Times New Roman"/>
            </a:endParaRPr>
          </a:p>
          <a:p>
            <a:pPr marL="727710" lvl="1" indent="-358775">
              <a:lnSpc>
                <a:spcPct val="100000"/>
              </a:lnSpc>
              <a:spcBef>
                <a:spcPts val="1000"/>
              </a:spcBef>
              <a:buFont typeface="Wingdings"/>
              <a:buChar char=""/>
              <a:tabLst>
                <a:tab pos="727710" algn="l"/>
              </a:tabLst>
            </a:pPr>
            <a:r>
              <a:rPr sz="2400" dirty="0">
                <a:latin typeface="Times New Roman"/>
                <a:cs typeface="Times New Roman"/>
              </a:rPr>
              <a:t>This</a:t>
            </a:r>
            <a:r>
              <a:rPr sz="2400" spc="-15" dirty="0">
                <a:latin typeface="Times New Roman"/>
                <a:cs typeface="Times New Roman"/>
              </a:rPr>
              <a:t> </a:t>
            </a:r>
            <a:r>
              <a:rPr sz="2400" spc="-5" dirty="0">
                <a:latin typeface="Times New Roman"/>
                <a:cs typeface="Times New Roman"/>
              </a:rPr>
              <a:t>means</a:t>
            </a:r>
            <a:r>
              <a:rPr sz="2400" spc="10" dirty="0">
                <a:latin typeface="Times New Roman"/>
                <a:cs typeface="Times New Roman"/>
              </a:rPr>
              <a:t> </a:t>
            </a:r>
            <a:r>
              <a:rPr sz="2400" dirty="0">
                <a:latin typeface="Times New Roman"/>
                <a:cs typeface="Times New Roman"/>
              </a:rPr>
              <a:t>this</a:t>
            </a:r>
            <a:r>
              <a:rPr sz="2400" spc="-20" dirty="0">
                <a:latin typeface="Times New Roman"/>
                <a:cs typeface="Times New Roman"/>
              </a:rPr>
              <a:t> </a:t>
            </a:r>
            <a:r>
              <a:rPr sz="2400" spc="-5" dirty="0">
                <a:latin typeface="Times New Roman"/>
                <a:cs typeface="Times New Roman"/>
              </a:rPr>
              <a:t>number</a:t>
            </a:r>
            <a:r>
              <a:rPr sz="2400" spc="10" dirty="0">
                <a:latin typeface="Times New Roman"/>
                <a:cs typeface="Times New Roman"/>
              </a:rPr>
              <a:t> </a:t>
            </a:r>
            <a:r>
              <a:rPr sz="2400" dirty="0">
                <a:latin typeface="Times New Roman"/>
                <a:cs typeface="Times New Roman"/>
              </a:rPr>
              <a:t>does</a:t>
            </a:r>
            <a:r>
              <a:rPr sz="2400" spc="-15" dirty="0">
                <a:latin typeface="Times New Roman"/>
                <a:cs typeface="Times New Roman"/>
              </a:rPr>
              <a:t> </a:t>
            </a:r>
            <a:r>
              <a:rPr sz="2400" dirty="0">
                <a:latin typeface="Times New Roman"/>
                <a:cs typeface="Times New Roman"/>
              </a:rPr>
              <a:t>not</a:t>
            </a:r>
            <a:r>
              <a:rPr sz="2400" spc="-10" dirty="0">
                <a:latin typeface="Times New Roman"/>
                <a:cs typeface="Times New Roman"/>
              </a:rPr>
              <a:t> </a:t>
            </a:r>
            <a:r>
              <a:rPr sz="2400" dirty="0">
                <a:latin typeface="Times New Roman"/>
                <a:cs typeface="Times New Roman"/>
              </a:rPr>
              <a:t>have an</a:t>
            </a:r>
            <a:r>
              <a:rPr sz="2400" spc="-15" dirty="0">
                <a:latin typeface="Times New Roman"/>
                <a:cs typeface="Times New Roman"/>
              </a:rPr>
              <a:t> </a:t>
            </a:r>
            <a:r>
              <a:rPr sz="2400" spc="-5" dirty="0">
                <a:latin typeface="Times New Roman"/>
                <a:cs typeface="Times New Roman"/>
              </a:rPr>
              <a:t>assumed</a:t>
            </a:r>
            <a:r>
              <a:rPr sz="2400" spc="10" dirty="0">
                <a:latin typeface="Times New Roman"/>
                <a:cs typeface="Times New Roman"/>
              </a:rPr>
              <a:t> </a:t>
            </a:r>
            <a:r>
              <a:rPr sz="2400" dirty="0">
                <a:latin typeface="Times New Roman"/>
                <a:cs typeface="Times New Roman"/>
              </a:rPr>
              <a:t>leading</a:t>
            </a:r>
            <a:r>
              <a:rPr sz="2400" spc="-40" dirty="0">
                <a:latin typeface="Times New Roman"/>
                <a:cs typeface="Times New Roman"/>
              </a:rPr>
              <a:t> </a:t>
            </a:r>
            <a:r>
              <a:rPr sz="2400" dirty="0">
                <a:latin typeface="Times New Roman"/>
                <a:cs typeface="Times New Roman"/>
              </a:rPr>
              <a:t>one</a:t>
            </a:r>
            <a:r>
              <a:rPr sz="2400" spc="5" dirty="0">
                <a:latin typeface="Times New Roman"/>
                <a:cs typeface="Times New Roman"/>
              </a:rPr>
              <a:t> </a:t>
            </a:r>
            <a:r>
              <a:rPr sz="2400" spc="-5" dirty="0">
                <a:latin typeface="Times New Roman"/>
                <a:cs typeface="Times New Roman"/>
              </a:rPr>
              <a:t>before</a:t>
            </a:r>
            <a:r>
              <a:rPr sz="2400" spc="-10"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binary</a:t>
            </a:r>
            <a:endParaRPr sz="2400">
              <a:latin typeface="Times New Roman"/>
              <a:cs typeface="Times New Roman"/>
            </a:endParaRPr>
          </a:p>
          <a:p>
            <a:pPr marL="727710">
              <a:lnSpc>
                <a:spcPct val="100000"/>
              </a:lnSpc>
            </a:pPr>
            <a:r>
              <a:rPr sz="2400" dirty="0">
                <a:latin typeface="Times New Roman"/>
                <a:cs typeface="Times New Roman"/>
              </a:rPr>
              <a:t>point.</a:t>
            </a:r>
            <a:endParaRPr sz="2400">
              <a:latin typeface="Times New Roman"/>
              <a:cs typeface="Times New Roman"/>
            </a:endParaRPr>
          </a:p>
          <a:p>
            <a:pPr marL="317500" indent="-304800">
              <a:lnSpc>
                <a:spcPct val="100000"/>
              </a:lnSpc>
              <a:spcBef>
                <a:spcPts val="994"/>
              </a:spcBef>
              <a:buAutoNum type="arabicPeriod" startAt="3"/>
              <a:tabLst>
                <a:tab pos="317500" algn="l"/>
              </a:tabLst>
            </a:pPr>
            <a:r>
              <a:rPr sz="2400" b="1" dirty="0">
                <a:latin typeface="Times New Roman"/>
                <a:cs typeface="Times New Roman"/>
              </a:rPr>
              <a:t>Infinity</a:t>
            </a:r>
            <a:endParaRPr sz="2400">
              <a:latin typeface="Times New Roman"/>
              <a:cs typeface="Times New Roman"/>
            </a:endParaRPr>
          </a:p>
          <a:p>
            <a:pPr marL="727710" marR="16510" lvl="1" indent="-358140">
              <a:lnSpc>
                <a:spcPct val="100000"/>
              </a:lnSpc>
              <a:spcBef>
                <a:spcPts val="1010"/>
              </a:spcBef>
              <a:buFont typeface="Wingdings"/>
              <a:buChar char=""/>
              <a:tabLst>
                <a:tab pos="727710" algn="l"/>
              </a:tabLst>
            </a:pP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values</a:t>
            </a:r>
            <a:r>
              <a:rPr sz="2400" spc="-15" dirty="0">
                <a:latin typeface="Times New Roman"/>
                <a:cs typeface="Times New Roman"/>
              </a:rPr>
              <a:t> </a:t>
            </a:r>
            <a:r>
              <a:rPr sz="2400" dirty="0">
                <a:latin typeface="Times New Roman"/>
                <a:cs typeface="Times New Roman"/>
              </a:rPr>
              <a:t>+infinity</a:t>
            </a:r>
            <a:r>
              <a:rPr sz="2400" spc="-45"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dirty="0">
                <a:latin typeface="Times New Roman"/>
                <a:cs typeface="Times New Roman"/>
              </a:rPr>
              <a:t>-infinity</a:t>
            </a:r>
            <a:r>
              <a:rPr sz="2400" spc="-25" dirty="0">
                <a:latin typeface="Times New Roman"/>
                <a:cs typeface="Times New Roman"/>
              </a:rPr>
              <a:t> </a:t>
            </a:r>
            <a:r>
              <a:rPr sz="2400" dirty="0">
                <a:latin typeface="Times New Roman"/>
                <a:cs typeface="Times New Roman"/>
              </a:rPr>
              <a:t>are</a:t>
            </a:r>
            <a:r>
              <a:rPr sz="2400" spc="-25" dirty="0">
                <a:latin typeface="Times New Roman"/>
                <a:cs typeface="Times New Roman"/>
              </a:rPr>
              <a:t> </a:t>
            </a:r>
            <a:r>
              <a:rPr sz="2400" dirty="0">
                <a:latin typeface="Times New Roman"/>
                <a:cs typeface="Times New Roman"/>
              </a:rPr>
              <a:t>denoted</a:t>
            </a:r>
            <a:r>
              <a:rPr sz="2400" spc="-20" dirty="0">
                <a:latin typeface="Times New Roman"/>
                <a:cs typeface="Times New Roman"/>
              </a:rPr>
              <a:t> </a:t>
            </a:r>
            <a:r>
              <a:rPr sz="2400" dirty="0">
                <a:latin typeface="Times New Roman"/>
                <a:cs typeface="Times New Roman"/>
              </a:rPr>
              <a:t>with</a:t>
            </a:r>
            <a:r>
              <a:rPr sz="2400" spc="-20" dirty="0">
                <a:latin typeface="Times New Roman"/>
                <a:cs typeface="Times New Roman"/>
              </a:rPr>
              <a:t> </a:t>
            </a:r>
            <a:r>
              <a:rPr sz="2400" dirty="0">
                <a:latin typeface="Times New Roman"/>
                <a:cs typeface="Times New Roman"/>
              </a:rPr>
              <a:t>an</a:t>
            </a:r>
            <a:r>
              <a:rPr sz="2400" spc="-15" dirty="0">
                <a:latin typeface="Times New Roman"/>
                <a:cs typeface="Times New Roman"/>
              </a:rPr>
              <a:t> </a:t>
            </a:r>
            <a:r>
              <a:rPr sz="2400" dirty="0">
                <a:latin typeface="Times New Roman"/>
                <a:cs typeface="Times New Roman"/>
              </a:rPr>
              <a:t>exponent</a:t>
            </a:r>
            <a:r>
              <a:rPr sz="2400" spc="-10"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all</a:t>
            </a:r>
            <a:r>
              <a:rPr sz="2400" spc="-25" dirty="0">
                <a:latin typeface="Times New Roman"/>
                <a:cs typeface="Times New Roman"/>
              </a:rPr>
              <a:t> </a:t>
            </a:r>
            <a:r>
              <a:rPr sz="2400" dirty="0">
                <a:latin typeface="Times New Roman"/>
                <a:cs typeface="Times New Roman"/>
              </a:rPr>
              <a:t>ones</a:t>
            </a:r>
            <a:r>
              <a:rPr sz="2400" spc="-5" dirty="0">
                <a:latin typeface="Times New Roman"/>
                <a:cs typeface="Times New Roman"/>
              </a:rPr>
              <a:t> </a:t>
            </a:r>
            <a:r>
              <a:rPr sz="2400" dirty="0">
                <a:latin typeface="Times New Roman"/>
                <a:cs typeface="Times New Roman"/>
              </a:rPr>
              <a:t>and</a:t>
            </a:r>
            <a:r>
              <a:rPr sz="2400" spc="-20" dirty="0">
                <a:latin typeface="Times New Roman"/>
                <a:cs typeface="Times New Roman"/>
              </a:rPr>
              <a:t> </a:t>
            </a:r>
            <a:r>
              <a:rPr sz="2400" dirty="0">
                <a:latin typeface="Times New Roman"/>
                <a:cs typeface="Times New Roman"/>
              </a:rPr>
              <a:t>a </a:t>
            </a:r>
            <a:r>
              <a:rPr sz="2400" spc="-585" dirty="0">
                <a:latin typeface="Times New Roman"/>
                <a:cs typeface="Times New Roman"/>
              </a:rPr>
              <a:t> </a:t>
            </a:r>
            <a:r>
              <a:rPr sz="2400" spc="-5" dirty="0">
                <a:latin typeface="Times New Roman"/>
                <a:cs typeface="Times New Roman"/>
              </a:rPr>
              <a:t>mantissa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all</a:t>
            </a:r>
            <a:r>
              <a:rPr sz="2400" spc="-15" dirty="0">
                <a:latin typeface="Times New Roman"/>
                <a:cs typeface="Times New Roman"/>
              </a:rPr>
              <a:t> </a:t>
            </a:r>
            <a:r>
              <a:rPr sz="2400" dirty="0">
                <a:latin typeface="Times New Roman"/>
                <a:cs typeface="Times New Roman"/>
              </a:rPr>
              <a:t>zeros.</a:t>
            </a:r>
            <a:endParaRPr sz="2400">
              <a:latin typeface="Times New Roman"/>
              <a:cs typeface="Times New Roman"/>
            </a:endParaRPr>
          </a:p>
          <a:p>
            <a:pPr marL="727710" lvl="1" indent="-358775">
              <a:lnSpc>
                <a:spcPct val="100000"/>
              </a:lnSpc>
              <a:spcBef>
                <a:spcPts val="994"/>
              </a:spcBef>
              <a:buFont typeface="Wingdings"/>
              <a:buChar char=""/>
              <a:tabLst>
                <a:tab pos="727710"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sign</a:t>
            </a:r>
            <a:r>
              <a:rPr sz="2400" spc="-5" dirty="0">
                <a:latin typeface="Times New Roman"/>
                <a:cs typeface="Times New Roman"/>
              </a:rPr>
              <a:t> </a:t>
            </a:r>
            <a:r>
              <a:rPr sz="2400" dirty="0">
                <a:latin typeface="Times New Roman"/>
                <a:cs typeface="Times New Roman"/>
              </a:rPr>
              <a:t>bit</a:t>
            </a:r>
            <a:r>
              <a:rPr sz="2400" spc="-25" dirty="0">
                <a:latin typeface="Times New Roman"/>
                <a:cs typeface="Times New Roman"/>
              </a:rPr>
              <a:t> </a:t>
            </a:r>
            <a:r>
              <a:rPr sz="2400" dirty="0">
                <a:latin typeface="Times New Roman"/>
                <a:cs typeface="Times New Roman"/>
              </a:rPr>
              <a:t>distinguishes</a:t>
            </a:r>
            <a:r>
              <a:rPr sz="2400" spc="-40" dirty="0">
                <a:latin typeface="Times New Roman"/>
                <a:cs typeface="Times New Roman"/>
              </a:rPr>
              <a:t> </a:t>
            </a:r>
            <a:r>
              <a:rPr sz="2400" dirty="0">
                <a:latin typeface="Times New Roman"/>
                <a:cs typeface="Times New Roman"/>
              </a:rPr>
              <a:t>between negative</a:t>
            </a:r>
            <a:r>
              <a:rPr sz="2400" spc="-40" dirty="0">
                <a:latin typeface="Times New Roman"/>
                <a:cs typeface="Times New Roman"/>
              </a:rPr>
              <a:t> </a:t>
            </a:r>
            <a:r>
              <a:rPr sz="2400" dirty="0">
                <a:latin typeface="Times New Roman"/>
                <a:cs typeface="Times New Roman"/>
              </a:rPr>
              <a:t>infinity</a:t>
            </a:r>
            <a:r>
              <a:rPr sz="2400" spc="-40"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dirty="0">
                <a:latin typeface="Times New Roman"/>
                <a:cs typeface="Times New Roman"/>
              </a:rPr>
              <a:t>positive</a:t>
            </a:r>
            <a:r>
              <a:rPr sz="2400" spc="-40" dirty="0">
                <a:latin typeface="Times New Roman"/>
                <a:cs typeface="Times New Roman"/>
              </a:rPr>
              <a:t> </a:t>
            </a:r>
            <a:r>
              <a:rPr sz="2400" spc="-20" dirty="0">
                <a:latin typeface="Times New Roman"/>
                <a:cs typeface="Times New Roman"/>
              </a:rPr>
              <a:t>infinity.</a:t>
            </a:r>
            <a:endParaRPr sz="2400">
              <a:latin typeface="Times New Roman"/>
              <a:cs typeface="Times New Roman"/>
            </a:endParaRPr>
          </a:p>
        </p:txBody>
      </p:sp>
      <p:pic>
        <p:nvPicPr>
          <p:cNvPr id="4" name="object 4"/>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IEEE</a:t>
            </a:r>
            <a:r>
              <a:rPr spc="-5" dirty="0"/>
              <a:t> </a:t>
            </a:r>
            <a:r>
              <a:rPr dirty="0"/>
              <a:t>754</a:t>
            </a:r>
            <a:r>
              <a:rPr spc="-40" dirty="0"/>
              <a:t> </a:t>
            </a:r>
            <a:r>
              <a:rPr dirty="0"/>
              <a:t>-</a:t>
            </a:r>
            <a:r>
              <a:rPr spc="-15" dirty="0"/>
              <a:t> </a:t>
            </a:r>
            <a:r>
              <a:rPr dirty="0"/>
              <a:t>Special</a:t>
            </a:r>
            <a:r>
              <a:rPr spc="-100" dirty="0"/>
              <a:t> </a:t>
            </a:r>
            <a:r>
              <a:rPr spc="-70" dirty="0"/>
              <a:t>Values</a:t>
            </a:r>
          </a:p>
        </p:txBody>
      </p:sp>
      <p:sp>
        <p:nvSpPr>
          <p:cNvPr id="3" name="object 3"/>
          <p:cNvSpPr txBox="1"/>
          <p:nvPr/>
        </p:nvSpPr>
        <p:spPr>
          <a:xfrm>
            <a:off x="916939" y="695832"/>
            <a:ext cx="10158730" cy="2728595"/>
          </a:xfrm>
          <a:prstGeom prst="rect">
            <a:avLst/>
          </a:prstGeom>
        </p:spPr>
        <p:txBody>
          <a:bodyPr vert="horz" wrap="square" lIns="0" tIns="139700" rIns="0" bIns="0" rtlCol="0">
            <a:spAutoFit/>
          </a:bodyPr>
          <a:lstStyle/>
          <a:p>
            <a:pPr marL="317500" indent="-304800">
              <a:lnSpc>
                <a:spcPct val="100000"/>
              </a:lnSpc>
              <a:spcBef>
                <a:spcPts val="1100"/>
              </a:spcBef>
              <a:buAutoNum type="arabicPeriod" startAt="4"/>
              <a:tabLst>
                <a:tab pos="317500" algn="l"/>
              </a:tabLst>
            </a:pPr>
            <a:r>
              <a:rPr lang="en-IN" sz="2400" b="1" spc="-5" dirty="0">
                <a:latin typeface="Times New Roman"/>
                <a:cs typeface="Times New Roman"/>
              </a:rPr>
              <a:t>Not</a:t>
            </a:r>
            <a:r>
              <a:rPr lang="en-IN" sz="2400" b="1" spc="-145" dirty="0">
                <a:latin typeface="Times New Roman"/>
                <a:cs typeface="Times New Roman"/>
              </a:rPr>
              <a:t> </a:t>
            </a:r>
            <a:r>
              <a:rPr lang="en-IN" sz="2400" b="1" spc="-5" dirty="0">
                <a:latin typeface="Times New Roman"/>
                <a:cs typeface="Times New Roman"/>
              </a:rPr>
              <a:t>A</a:t>
            </a:r>
            <a:r>
              <a:rPr sz="2400" b="1" spc="-140" dirty="0">
                <a:latin typeface="Times New Roman"/>
                <a:cs typeface="Times New Roman"/>
              </a:rPr>
              <a:t> </a:t>
            </a:r>
            <a:r>
              <a:rPr sz="2400" b="1" spc="-5" dirty="0">
                <a:latin typeface="Times New Roman"/>
                <a:cs typeface="Times New Roman"/>
              </a:rPr>
              <a:t>Number</a:t>
            </a:r>
            <a:r>
              <a:rPr sz="2400" b="1" spc="-50" dirty="0">
                <a:latin typeface="Times New Roman"/>
                <a:cs typeface="Times New Roman"/>
              </a:rPr>
              <a:t> </a:t>
            </a:r>
            <a:r>
              <a:rPr sz="2400" b="1" spc="-5" dirty="0">
                <a:latin typeface="Times New Roman"/>
                <a:cs typeface="Times New Roman"/>
              </a:rPr>
              <a:t>(NAN)</a:t>
            </a:r>
            <a:endParaRPr sz="2400" dirty="0">
              <a:latin typeface="Times New Roman"/>
              <a:cs typeface="Times New Roman"/>
            </a:endParaRPr>
          </a:p>
          <a:p>
            <a:pPr marL="727710" lvl="1" indent="-358775">
              <a:lnSpc>
                <a:spcPct val="100000"/>
              </a:lnSpc>
              <a:spcBef>
                <a:spcPts val="994"/>
              </a:spcBef>
              <a:buFont typeface="Wingdings"/>
              <a:buChar char=""/>
              <a:tabLst>
                <a:tab pos="727710"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value</a:t>
            </a:r>
            <a:r>
              <a:rPr sz="2400" spc="-10" dirty="0">
                <a:latin typeface="Times New Roman"/>
                <a:cs typeface="Times New Roman"/>
              </a:rPr>
              <a:t> </a:t>
            </a:r>
            <a:r>
              <a:rPr sz="2400" spc="-5" dirty="0">
                <a:latin typeface="Times New Roman"/>
                <a:cs typeface="Times New Roman"/>
              </a:rPr>
              <a:t>NAN</a:t>
            </a:r>
            <a:r>
              <a:rPr sz="2400" spc="15" dirty="0">
                <a:latin typeface="Times New Roman"/>
                <a:cs typeface="Times New Roman"/>
              </a:rPr>
              <a:t> </a:t>
            </a:r>
            <a:r>
              <a:rPr sz="2400" spc="-5" dirty="0">
                <a:latin typeface="Times New Roman"/>
                <a:cs typeface="Times New Roman"/>
              </a:rPr>
              <a:t>is </a:t>
            </a:r>
            <a:r>
              <a:rPr sz="2400" dirty="0">
                <a:latin typeface="Times New Roman"/>
                <a:cs typeface="Times New Roman"/>
              </a:rPr>
              <a:t>used</a:t>
            </a:r>
            <a:r>
              <a:rPr sz="2400" spc="-5" dirty="0">
                <a:latin typeface="Times New Roman"/>
                <a:cs typeface="Times New Roman"/>
              </a:rPr>
              <a:t> </a:t>
            </a:r>
            <a:r>
              <a:rPr sz="2400" dirty="0">
                <a:latin typeface="Times New Roman"/>
                <a:cs typeface="Times New Roman"/>
              </a:rPr>
              <a:t>to represent</a:t>
            </a:r>
            <a:r>
              <a:rPr sz="2400" spc="-25"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value</a:t>
            </a:r>
            <a:r>
              <a:rPr sz="2400" spc="-20"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spc="-5" dirty="0">
                <a:latin typeface="Times New Roman"/>
                <a:cs typeface="Times New Roman"/>
              </a:rPr>
              <a:t>is</a:t>
            </a:r>
            <a:r>
              <a:rPr sz="2400" dirty="0">
                <a:latin typeface="Times New Roman"/>
                <a:cs typeface="Times New Roman"/>
              </a:rPr>
              <a:t> an</a:t>
            </a:r>
            <a:r>
              <a:rPr sz="2400" spc="-20" dirty="0">
                <a:latin typeface="Times New Roman"/>
                <a:cs typeface="Times New Roman"/>
              </a:rPr>
              <a:t> </a:t>
            </a:r>
            <a:r>
              <a:rPr sz="2400" spc="-25" dirty="0">
                <a:latin typeface="Times New Roman"/>
                <a:cs typeface="Times New Roman"/>
              </a:rPr>
              <a:t>error.</a:t>
            </a:r>
            <a:endParaRPr sz="2400" dirty="0">
              <a:latin typeface="Times New Roman"/>
              <a:cs typeface="Times New Roman"/>
            </a:endParaRPr>
          </a:p>
          <a:p>
            <a:pPr marL="727710" marR="316865" lvl="1" indent="-358140">
              <a:lnSpc>
                <a:spcPct val="100000"/>
              </a:lnSpc>
              <a:spcBef>
                <a:spcPts val="1010"/>
              </a:spcBef>
              <a:buFont typeface="Wingdings"/>
              <a:buChar char=""/>
              <a:tabLst>
                <a:tab pos="727710" algn="l"/>
              </a:tabLst>
            </a:pPr>
            <a:r>
              <a:rPr sz="2400" dirty="0">
                <a:latin typeface="Times New Roman"/>
                <a:cs typeface="Times New Roman"/>
              </a:rPr>
              <a:t>This</a:t>
            </a:r>
            <a:r>
              <a:rPr sz="2400" spc="-15" dirty="0">
                <a:latin typeface="Times New Roman"/>
                <a:cs typeface="Times New Roman"/>
              </a:rPr>
              <a:t> </a:t>
            </a:r>
            <a:r>
              <a:rPr sz="2400" spc="-5" dirty="0">
                <a:latin typeface="Times New Roman"/>
                <a:cs typeface="Times New Roman"/>
              </a:rPr>
              <a:t>is </a:t>
            </a:r>
            <a:r>
              <a:rPr sz="2400" dirty="0">
                <a:latin typeface="Times New Roman"/>
                <a:cs typeface="Times New Roman"/>
              </a:rPr>
              <a:t>represented</a:t>
            </a:r>
            <a:r>
              <a:rPr sz="2400" spc="-45" dirty="0">
                <a:latin typeface="Times New Roman"/>
                <a:cs typeface="Times New Roman"/>
              </a:rPr>
              <a:t> </a:t>
            </a:r>
            <a:r>
              <a:rPr sz="2400" dirty="0">
                <a:latin typeface="Times New Roman"/>
                <a:cs typeface="Times New Roman"/>
              </a:rPr>
              <a:t>when exponent</a:t>
            </a:r>
            <a:r>
              <a:rPr sz="2400" spc="-25" dirty="0">
                <a:latin typeface="Times New Roman"/>
                <a:cs typeface="Times New Roman"/>
              </a:rPr>
              <a:t> </a:t>
            </a:r>
            <a:r>
              <a:rPr sz="2400" dirty="0">
                <a:latin typeface="Times New Roman"/>
                <a:cs typeface="Times New Roman"/>
              </a:rPr>
              <a:t>field</a:t>
            </a:r>
            <a:r>
              <a:rPr sz="2400" spc="-15" dirty="0">
                <a:latin typeface="Times New Roman"/>
                <a:cs typeface="Times New Roman"/>
              </a:rPr>
              <a:t> </a:t>
            </a:r>
            <a:r>
              <a:rPr sz="2400" spc="-5" dirty="0">
                <a:latin typeface="Times New Roman"/>
                <a:cs typeface="Times New Roman"/>
              </a:rPr>
              <a:t>is </a:t>
            </a:r>
            <a:r>
              <a:rPr sz="2400" dirty="0">
                <a:latin typeface="Times New Roman"/>
                <a:cs typeface="Times New Roman"/>
              </a:rPr>
              <a:t>all</a:t>
            </a:r>
            <a:r>
              <a:rPr sz="2400" spc="-20" dirty="0">
                <a:latin typeface="Times New Roman"/>
                <a:cs typeface="Times New Roman"/>
              </a:rPr>
              <a:t> </a:t>
            </a:r>
            <a:r>
              <a:rPr sz="2400" dirty="0">
                <a:latin typeface="Times New Roman"/>
                <a:cs typeface="Times New Roman"/>
              </a:rPr>
              <a:t>ones</a:t>
            </a:r>
            <a:r>
              <a:rPr sz="2400" spc="-5" dirty="0">
                <a:latin typeface="Times New Roman"/>
                <a:cs typeface="Times New Roman"/>
              </a:rPr>
              <a:t> </a:t>
            </a:r>
            <a:r>
              <a:rPr sz="2400" dirty="0">
                <a:latin typeface="Times New Roman"/>
                <a:cs typeface="Times New Roman"/>
              </a:rPr>
              <a:t>with</a:t>
            </a:r>
            <a:r>
              <a:rPr sz="2400" spc="-20"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zero</a:t>
            </a:r>
            <a:r>
              <a:rPr sz="2400" spc="-20" dirty="0">
                <a:latin typeface="Times New Roman"/>
                <a:cs typeface="Times New Roman"/>
              </a:rPr>
              <a:t> </a:t>
            </a:r>
            <a:r>
              <a:rPr sz="2400" dirty="0">
                <a:latin typeface="Times New Roman"/>
                <a:cs typeface="Times New Roman"/>
              </a:rPr>
              <a:t>sign</a:t>
            </a:r>
            <a:r>
              <a:rPr sz="2400" spc="-5" dirty="0">
                <a:latin typeface="Times New Roman"/>
                <a:cs typeface="Times New Roman"/>
              </a:rPr>
              <a:t> </a:t>
            </a:r>
            <a:r>
              <a:rPr sz="2400" dirty="0">
                <a:latin typeface="Times New Roman"/>
                <a:cs typeface="Times New Roman"/>
              </a:rPr>
              <a:t>bit</a:t>
            </a:r>
            <a:r>
              <a:rPr sz="2400" spc="-15" dirty="0">
                <a:latin typeface="Times New Roman"/>
                <a:cs typeface="Times New Roman"/>
              </a:rPr>
              <a:t> </a:t>
            </a:r>
            <a:r>
              <a:rPr sz="2400" dirty="0">
                <a:latin typeface="Times New Roman"/>
                <a:cs typeface="Times New Roman"/>
              </a:rPr>
              <a:t>or</a:t>
            </a:r>
            <a:r>
              <a:rPr sz="2400" spc="-5" dirty="0">
                <a:latin typeface="Times New Roman"/>
                <a:cs typeface="Times New Roman"/>
              </a:rPr>
              <a:t> </a:t>
            </a:r>
            <a:r>
              <a:rPr sz="2400" dirty="0">
                <a:latin typeface="Times New Roman"/>
                <a:cs typeface="Times New Roman"/>
              </a:rPr>
              <a:t>a </a:t>
            </a:r>
            <a:r>
              <a:rPr sz="2400" spc="-585" dirty="0">
                <a:latin typeface="Times New Roman"/>
                <a:cs typeface="Times New Roman"/>
              </a:rPr>
              <a:t> </a:t>
            </a:r>
            <a:r>
              <a:rPr sz="2400" spc="-5" dirty="0">
                <a:latin typeface="Times New Roman"/>
                <a:cs typeface="Times New Roman"/>
              </a:rPr>
              <a:t>mantissa </a:t>
            </a:r>
            <a:r>
              <a:rPr sz="2400" dirty="0">
                <a:latin typeface="Times New Roman"/>
                <a:cs typeface="Times New Roman"/>
              </a:rPr>
              <a:t>that</a:t>
            </a:r>
            <a:r>
              <a:rPr sz="2400" spc="-20" dirty="0">
                <a:latin typeface="Times New Roman"/>
                <a:cs typeface="Times New Roman"/>
              </a:rPr>
              <a:t> </a:t>
            </a:r>
            <a:r>
              <a:rPr sz="2400" dirty="0">
                <a:latin typeface="Times New Roman"/>
                <a:cs typeface="Times New Roman"/>
              </a:rPr>
              <a:t>it</a:t>
            </a:r>
            <a:r>
              <a:rPr sz="2400" spc="-20" dirty="0">
                <a:latin typeface="Times New Roman"/>
                <a:cs typeface="Times New Roman"/>
              </a:rPr>
              <a:t> </a:t>
            </a:r>
            <a:r>
              <a:rPr sz="2400" dirty="0">
                <a:latin typeface="Times New Roman"/>
                <a:cs typeface="Times New Roman"/>
              </a:rPr>
              <a:t>not 1</a:t>
            </a:r>
            <a:r>
              <a:rPr sz="2400" spc="-5" dirty="0">
                <a:latin typeface="Times New Roman"/>
                <a:cs typeface="Times New Roman"/>
              </a:rPr>
              <a:t> </a:t>
            </a:r>
            <a:r>
              <a:rPr sz="2400" dirty="0">
                <a:latin typeface="Times New Roman"/>
                <a:cs typeface="Times New Roman"/>
              </a:rPr>
              <a:t>followed</a:t>
            </a:r>
            <a:r>
              <a:rPr sz="2400" spc="-15" dirty="0">
                <a:latin typeface="Times New Roman"/>
                <a:cs typeface="Times New Roman"/>
              </a:rPr>
              <a:t> </a:t>
            </a:r>
            <a:r>
              <a:rPr sz="2400" dirty="0">
                <a:latin typeface="Times New Roman"/>
                <a:cs typeface="Times New Roman"/>
              </a:rPr>
              <a:t>by zeros.</a:t>
            </a:r>
          </a:p>
          <a:p>
            <a:pPr marL="727710" lvl="1" indent="-358775">
              <a:lnSpc>
                <a:spcPct val="100000"/>
              </a:lnSpc>
              <a:spcBef>
                <a:spcPts val="994"/>
              </a:spcBef>
              <a:buFont typeface="Wingdings"/>
              <a:buChar char=""/>
              <a:tabLst>
                <a:tab pos="727710" algn="l"/>
              </a:tabLst>
            </a:pPr>
            <a:r>
              <a:rPr sz="2400" dirty="0">
                <a:latin typeface="Times New Roman"/>
                <a:cs typeface="Times New Roman"/>
              </a:rPr>
              <a:t>This</a:t>
            </a:r>
            <a:r>
              <a:rPr sz="2400" spc="-20" dirty="0">
                <a:latin typeface="Times New Roman"/>
                <a:cs typeface="Times New Roman"/>
              </a:rPr>
              <a:t> </a:t>
            </a:r>
            <a:r>
              <a:rPr sz="2400" dirty="0">
                <a:latin typeface="Times New Roman"/>
                <a:cs typeface="Times New Roman"/>
              </a:rPr>
              <a:t>is a </a:t>
            </a:r>
            <a:r>
              <a:rPr sz="2400" spc="-5" dirty="0">
                <a:latin typeface="Times New Roman"/>
                <a:cs typeface="Times New Roman"/>
              </a:rPr>
              <a:t>special</a:t>
            </a:r>
            <a:r>
              <a:rPr sz="2400" spc="-35" dirty="0">
                <a:latin typeface="Times New Roman"/>
                <a:cs typeface="Times New Roman"/>
              </a:rPr>
              <a:t> </a:t>
            </a:r>
            <a:r>
              <a:rPr sz="2400" dirty="0">
                <a:latin typeface="Times New Roman"/>
                <a:cs typeface="Times New Roman"/>
              </a:rPr>
              <a:t>value</a:t>
            </a:r>
            <a:r>
              <a:rPr sz="2400" spc="-10"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spc="-5" dirty="0">
                <a:latin typeface="Times New Roman"/>
                <a:cs typeface="Times New Roman"/>
              </a:rPr>
              <a:t>might</a:t>
            </a:r>
            <a:r>
              <a:rPr sz="2400" dirty="0">
                <a:latin typeface="Times New Roman"/>
                <a:cs typeface="Times New Roman"/>
              </a:rPr>
              <a:t> </a:t>
            </a:r>
            <a:r>
              <a:rPr sz="2400" spc="-5" dirty="0">
                <a:latin typeface="Times New Roman"/>
                <a:cs typeface="Times New Roman"/>
              </a:rPr>
              <a:t>be </a:t>
            </a:r>
            <a:r>
              <a:rPr sz="2400" dirty="0">
                <a:latin typeface="Times New Roman"/>
                <a:cs typeface="Times New Roman"/>
              </a:rPr>
              <a:t>used</a:t>
            </a:r>
            <a:r>
              <a:rPr sz="2400" spc="-15" dirty="0">
                <a:latin typeface="Times New Roman"/>
                <a:cs typeface="Times New Roman"/>
              </a:rPr>
              <a:t> </a:t>
            </a:r>
            <a:r>
              <a:rPr sz="2400" dirty="0">
                <a:latin typeface="Times New Roman"/>
                <a:cs typeface="Times New Roman"/>
              </a:rPr>
              <a:t>to denote</a:t>
            </a:r>
            <a:r>
              <a:rPr sz="2400" spc="-20"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variable</a:t>
            </a:r>
            <a:r>
              <a:rPr sz="2400" spc="-30"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spc="-10" dirty="0">
                <a:latin typeface="Times New Roman"/>
                <a:cs typeface="Times New Roman"/>
              </a:rPr>
              <a:t>doesn’t </a:t>
            </a:r>
            <a:r>
              <a:rPr sz="2400" dirty="0">
                <a:latin typeface="Times New Roman"/>
                <a:cs typeface="Times New Roman"/>
              </a:rPr>
              <a:t>yet</a:t>
            </a:r>
          </a:p>
          <a:p>
            <a:pPr marL="727710">
              <a:lnSpc>
                <a:spcPct val="100000"/>
              </a:lnSpc>
            </a:pPr>
            <a:r>
              <a:rPr sz="2400" dirty="0">
                <a:latin typeface="Times New Roman"/>
                <a:cs typeface="Times New Roman"/>
              </a:rPr>
              <a:t>hold</a:t>
            </a:r>
            <a:r>
              <a:rPr sz="2400" spc="-40" dirty="0">
                <a:latin typeface="Times New Roman"/>
                <a:cs typeface="Times New Roman"/>
              </a:rPr>
              <a:t> </a:t>
            </a:r>
            <a:r>
              <a:rPr sz="2400" dirty="0">
                <a:latin typeface="Times New Roman"/>
                <a:cs typeface="Times New Roman"/>
              </a:rPr>
              <a:t>a</a:t>
            </a:r>
            <a:r>
              <a:rPr sz="2400" spc="-30" dirty="0">
                <a:latin typeface="Times New Roman"/>
                <a:cs typeface="Times New Roman"/>
              </a:rPr>
              <a:t> </a:t>
            </a:r>
            <a:r>
              <a:rPr sz="2400" dirty="0">
                <a:latin typeface="Times New Roman"/>
                <a:cs typeface="Times New Roman"/>
              </a:rPr>
              <a:t>value.</a:t>
            </a:r>
          </a:p>
        </p:txBody>
      </p:sp>
      <p:pic>
        <p:nvPicPr>
          <p:cNvPr id="4" name="object 4"/>
          <p:cNvPicPr/>
          <p:nvPr/>
        </p:nvPicPr>
        <p:blipFill>
          <a:blip r:embed="rId2" cstate="print"/>
          <a:stretch>
            <a:fillRect/>
          </a:stretch>
        </p:blipFill>
        <p:spPr>
          <a:xfrm>
            <a:off x="10054840" y="142215"/>
            <a:ext cx="1945944" cy="661109"/>
          </a:xfrm>
          <a:prstGeom prst="rect">
            <a:avLst/>
          </a:prstGeom>
        </p:spPr>
      </p:pic>
      <p:graphicFrame>
        <p:nvGraphicFramePr>
          <p:cNvPr id="5" name="object 5"/>
          <p:cNvGraphicFramePr>
            <a:graphicFrameLocks noGrp="1"/>
          </p:cNvGraphicFramePr>
          <p:nvPr/>
        </p:nvGraphicFramePr>
        <p:xfrm>
          <a:off x="422275" y="3514090"/>
          <a:ext cx="5570854" cy="3337559"/>
        </p:xfrm>
        <a:graphic>
          <a:graphicData uri="http://schemas.openxmlformats.org/drawingml/2006/table">
            <a:tbl>
              <a:tblPr firstRow="1" bandRow="1">
                <a:tableStyleId>{2D5ABB26-0587-4C30-8999-92F81FD0307C}</a:tableStyleId>
              </a:tblPr>
              <a:tblGrid>
                <a:gridCol w="1511300">
                  <a:extLst>
                    <a:ext uri="{9D8B030D-6E8A-4147-A177-3AD203B41FA5}">
                      <a16:colId xmlns:a16="http://schemas.microsoft.com/office/drawing/2014/main" val="20000"/>
                    </a:ext>
                  </a:extLst>
                </a:gridCol>
                <a:gridCol w="1689100">
                  <a:extLst>
                    <a:ext uri="{9D8B030D-6E8A-4147-A177-3AD203B41FA5}">
                      <a16:colId xmlns:a16="http://schemas.microsoft.com/office/drawing/2014/main" val="20001"/>
                    </a:ext>
                  </a:extLst>
                </a:gridCol>
                <a:gridCol w="2370454">
                  <a:extLst>
                    <a:ext uri="{9D8B030D-6E8A-4147-A177-3AD203B41FA5}">
                      <a16:colId xmlns:a16="http://schemas.microsoft.com/office/drawing/2014/main" val="20002"/>
                    </a:ext>
                  </a:extLst>
                </a:gridCol>
              </a:tblGrid>
              <a:tr h="556260">
                <a:tc gridSpan="3">
                  <a:txBody>
                    <a:bodyPr/>
                    <a:lstStyle/>
                    <a:p>
                      <a:pPr algn="ctr">
                        <a:lnSpc>
                          <a:spcPct val="100000"/>
                        </a:lnSpc>
                        <a:spcBef>
                          <a:spcPts val="670"/>
                        </a:spcBef>
                      </a:pPr>
                      <a:r>
                        <a:rPr sz="2400" b="1" spc="-5" dirty="0">
                          <a:latin typeface="Times New Roman"/>
                          <a:cs typeface="Times New Roman"/>
                        </a:rPr>
                        <a:t>Single</a:t>
                      </a:r>
                      <a:r>
                        <a:rPr sz="2400" b="1" spc="-25" dirty="0">
                          <a:latin typeface="Times New Roman"/>
                          <a:cs typeface="Times New Roman"/>
                        </a:rPr>
                        <a:t> </a:t>
                      </a:r>
                      <a:r>
                        <a:rPr sz="2400" b="1" spc="-10" dirty="0">
                          <a:latin typeface="Times New Roman"/>
                          <a:cs typeface="Times New Roman"/>
                        </a:rPr>
                        <a:t>Precision</a:t>
                      </a:r>
                      <a:endParaRPr sz="2400">
                        <a:latin typeface="Times New Roman"/>
                        <a:cs typeface="Times New Roman"/>
                      </a:endParaRPr>
                    </a:p>
                  </a:txBody>
                  <a:tcPr marL="0" marR="0" marT="850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95300">
                <a:tc>
                  <a:txBody>
                    <a:bodyPr/>
                    <a:lstStyle/>
                    <a:p>
                      <a:pPr algn="ctr">
                        <a:lnSpc>
                          <a:spcPct val="100000"/>
                        </a:lnSpc>
                        <a:spcBef>
                          <a:spcPts val="685"/>
                        </a:spcBef>
                      </a:pPr>
                      <a:r>
                        <a:rPr sz="2000" b="1" dirty="0">
                          <a:latin typeface="Times New Roman"/>
                          <a:cs typeface="Times New Roman"/>
                        </a:rPr>
                        <a:t>Exponent</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685"/>
                        </a:spcBef>
                      </a:pPr>
                      <a:r>
                        <a:rPr sz="2000" b="1" dirty="0">
                          <a:latin typeface="Times New Roman"/>
                          <a:cs typeface="Times New Roman"/>
                        </a:rPr>
                        <a:t>Mantisa</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685"/>
                        </a:spcBef>
                      </a:pPr>
                      <a:r>
                        <a:rPr sz="2000" b="1" spc="-35" dirty="0">
                          <a:latin typeface="Times New Roman"/>
                          <a:cs typeface="Times New Roman"/>
                        </a:rPr>
                        <a:t>Value</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71500">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exact</a:t>
                      </a:r>
                      <a:r>
                        <a:rPr sz="2000" spc="-55"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71500">
                <a:tc>
                  <a:txBody>
                    <a:bodyPr/>
                    <a:lstStyle/>
                    <a:p>
                      <a:pPr algn="ctr">
                        <a:lnSpc>
                          <a:spcPct val="100000"/>
                        </a:lnSpc>
                        <a:spcBef>
                          <a:spcPts val="930"/>
                        </a:spcBef>
                      </a:pPr>
                      <a:r>
                        <a:rPr sz="2000" spc="5" dirty="0">
                          <a:latin typeface="Times New Roman"/>
                          <a:cs typeface="Times New Roman"/>
                        </a:rPr>
                        <a:t>255</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Infinity</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71500">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not</a:t>
                      </a:r>
                      <a:r>
                        <a:rPr sz="2000" spc="-65"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spc="-5" dirty="0">
                          <a:latin typeface="Times New Roman"/>
                          <a:cs typeface="Times New Roman"/>
                        </a:rPr>
                        <a:t>denormalised</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71499">
                <a:tc>
                  <a:txBody>
                    <a:bodyPr/>
                    <a:lstStyle/>
                    <a:p>
                      <a:pPr algn="ctr">
                        <a:lnSpc>
                          <a:spcPct val="100000"/>
                        </a:lnSpc>
                        <a:spcBef>
                          <a:spcPts val="930"/>
                        </a:spcBef>
                      </a:pPr>
                      <a:r>
                        <a:rPr sz="2000" spc="5" dirty="0">
                          <a:latin typeface="Times New Roman"/>
                          <a:cs typeface="Times New Roman"/>
                        </a:rPr>
                        <a:t>255</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spc="5" dirty="0">
                          <a:latin typeface="Times New Roman"/>
                          <a:cs typeface="Times New Roman"/>
                        </a:rPr>
                        <a:t>not</a:t>
                      </a:r>
                      <a:r>
                        <a:rPr sz="2000" spc="-70"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930"/>
                        </a:spcBef>
                      </a:pPr>
                      <a:r>
                        <a:rPr sz="2000" spc="5" dirty="0">
                          <a:latin typeface="Times New Roman"/>
                          <a:cs typeface="Times New Roman"/>
                        </a:rPr>
                        <a:t>Not</a:t>
                      </a:r>
                      <a:r>
                        <a:rPr sz="2000" spc="-30" dirty="0">
                          <a:latin typeface="Times New Roman"/>
                          <a:cs typeface="Times New Roman"/>
                        </a:rPr>
                        <a:t> </a:t>
                      </a:r>
                      <a:r>
                        <a:rPr sz="2000" dirty="0">
                          <a:latin typeface="Times New Roman"/>
                          <a:cs typeface="Times New Roman"/>
                        </a:rPr>
                        <a:t>a</a:t>
                      </a:r>
                      <a:r>
                        <a:rPr sz="2000" spc="-20" dirty="0">
                          <a:latin typeface="Times New Roman"/>
                          <a:cs typeface="Times New Roman"/>
                        </a:rPr>
                        <a:t> </a:t>
                      </a:r>
                      <a:r>
                        <a:rPr sz="2000" spc="-5" dirty="0">
                          <a:latin typeface="Times New Roman"/>
                          <a:cs typeface="Times New Roman"/>
                        </a:rPr>
                        <a:t>number</a:t>
                      </a:r>
                      <a:r>
                        <a:rPr sz="2000" spc="-25" dirty="0">
                          <a:latin typeface="Times New Roman"/>
                          <a:cs typeface="Times New Roman"/>
                        </a:rPr>
                        <a:t> </a:t>
                      </a:r>
                      <a:r>
                        <a:rPr sz="2000" dirty="0">
                          <a:latin typeface="Times New Roman"/>
                          <a:cs typeface="Times New Roman"/>
                        </a:rPr>
                        <a:t>(NAN)</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6" name="object 6"/>
          <p:cNvGraphicFramePr>
            <a:graphicFrameLocks noGrp="1"/>
          </p:cNvGraphicFramePr>
          <p:nvPr/>
        </p:nvGraphicFramePr>
        <p:xfrm>
          <a:off x="6313804" y="3514090"/>
          <a:ext cx="5573395" cy="3337559"/>
        </p:xfrm>
        <a:graphic>
          <a:graphicData uri="http://schemas.openxmlformats.org/drawingml/2006/table">
            <a:tbl>
              <a:tblPr firstRow="1" bandRow="1">
                <a:tableStyleId>{2D5ABB26-0587-4C30-8999-92F81FD0307C}</a:tableStyleId>
              </a:tblPr>
              <a:tblGrid>
                <a:gridCol w="1511935">
                  <a:extLst>
                    <a:ext uri="{9D8B030D-6E8A-4147-A177-3AD203B41FA5}">
                      <a16:colId xmlns:a16="http://schemas.microsoft.com/office/drawing/2014/main" val="20000"/>
                    </a:ext>
                  </a:extLst>
                </a:gridCol>
                <a:gridCol w="1689735">
                  <a:extLst>
                    <a:ext uri="{9D8B030D-6E8A-4147-A177-3AD203B41FA5}">
                      <a16:colId xmlns:a16="http://schemas.microsoft.com/office/drawing/2014/main" val="20001"/>
                    </a:ext>
                  </a:extLst>
                </a:gridCol>
                <a:gridCol w="2371725">
                  <a:extLst>
                    <a:ext uri="{9D8B030D-6E8A-4147-A177-3AD203B41FA5}">
                      <a16:colId xmlns:a16="http://schemas.microsoft.com/office/drawing/2014/main" val="20002"/>
                    </a:ext>
                  </a:extLst>
                </a:gridCol>
              </a:tblGrid>
              <a:tr h="556260">
                <a:tc gridSpan="3">
                  <a:txBody>
                    <a:bodyPr/>
                    <a:lstStyle/>
                    <a:p>
                      <a:pPr algn="ctr">
                        <a:lnSpc>
                          <a:spcPct val="100000"/>
                        </a:lnSpc>
                        <a:spcBef>
                          <a:spcPts val="670"/>
                        </a:spcBef>
                      </a:pPr>
                      <a:r>
                        <a:rPr sz="2400" b="1" spc="-5" dirty="0">
                          <a:latin typeface="Times New Roman"/>
                          <a:cs typeface="Times New Roman"/>
                        </a:rPr>
                        <a:t>Double</a:t>
                      </a:r>
                      <a:r>
                        <a:rPr sz="2400" b="1" spc="-35" dirty="0">
                          <a:latin typeface="Times New Roman"/>
                          <a:cs typeface="Times New Roman"/>
                        </a:rPr>
                        <a:t> </a:t>
                      </a:r>
                      <a:r>
                        <a:rPr sz="2400" b="1" spc="-5" dirty="0">
                          <a:latin typeface="Times New Roman"/>
                          <a:cs typeface="Times New Roman"/>
                        </a:rPr>
                        <a:t>Precision</a:t>
                      </a:r>
                      <a:endParaRPr sz="2400">
                        <a:latin typeface="Times New Roman"/>
                        <a:cs typeface="Times New Roman"/>
                      </a:endParaRPr>
                    </a:p>
                  </a:txBody>
                  <a:tcPr marL="0" marR="0" marT="850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95300">
                <a:tc>
                  <a:txBody>
                    <a:bodyPr/>
                    <a:lstStyle/>
                    <a:p>
                      <a:pPr marL="1270" algn="ctr">
                        <a:lnSpc>
                          <a:spcPct val="100000"/>
                        </a:lnSpc>
                        <a:spcBef>
                          <a:spcPts val="685"/>
                        </a:spcBef>
                      </a:pPr>
                      <a:r>
                        <a:rPr sz="2000" b="1" dirty="0">
                          <a:latin typeface="Times New Roman"/>
                          <a:cs typeface="Times New Roman"/>
                        </a:rPr>
                        <a:t>Exponent</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685"/>
                        </a:spcBef>
                      </a:pPr>
                      <a:r>
                        <a:rPr sz="2000" b="1" dirty="0">
                          <a:latin typeface="Times New Roman"/>
                          <a:cs typeface="Times New Roman"/>
                        </a:rPr>
                        <a:t>Mantisa</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685"/>
                        </a:spcBef>
                      </a:pPr>
                      <a:r>
                        <a:rPr sz="2000" b="1" spc="-35" dirty="0">
                          <a:latin typeface="Times New Roman"/>
                          <a:cs typeface="Times New Roman"/>
                        </a:rPr>
                        <a:t>Value</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71500">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exact</a:t>
                      </a:r>
                      <a:r>
                        <a:rPr sz="2000" spc="-55"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71500">
                <a:tc>
                  <a:txBody>
                    <a:bodyPr/>
                    <a:lstStyle/>
                    <a:p>
                      <a:pPr algn="ctr">
                        <a:lnSpc>
                          <a:spcPct val="100000"/>
                        </a:lnSpc>
                        <a:spcBef>
                          <a:spcPts val="930"/>
                        </a:spcBef>
                      </a:pPr>
                      <a:r>
                        <a:rPr sz="2000" spc="5" dirty="0">
                          <a:latin typeface="Times New Roman"/>
                          <a:cs typeface="Times New Roman"/>
                        </a:rPr>
                        <a:t>2049</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930"/>
                        </a:spcBef>
                      </a:pPr>
                      <a:r>
                        <a:rPr sz="2000" dirty="0">
                          <a:latin typeface="Times New Roman"/>
                          <a:cs typeface="Times New Roman"/>
                        </a:rPr>
                        <a:t>Infinity</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71500">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not</a:t>
                      </a:r>
                      <a:r>
                        <a:rPr sz="2000" spc="-65"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spc="-5" dirty="0">
                          <a:latin typeface="Times New Roman"/>
                          <a:cs typeface="Times New Roman"/>
                        </a:rPr>
                        <a:t>denormalised</a:t>
                      </a:r>
                      <a:endParaRPr sz="2000" dirty="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71499">
                <a:tc>
                  <a:txBody>
                    <a:bodyPr/>
                    <a:lstStyle/>
                    <a:p>
                      <a:pPr algn="ctr">
                        <a:lnSpc>
                          <a:spcPct val="100000"/>
                        </a:lnSpc>
                        <a:spcBef>
                          <a:spcPts val="930"/>
                        </a:spcBef>
                      </a:pPr>
                      <a:r>
                        <a:rPr sz="2000" spc="5" dirty="0">
                          <a:latin typeface="Times New Roman"/>
                          <a:cs typeface="Times New Roman"/>
                        </a:rPr>
                        <a:t>2049</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spc="5" dirty="0">
                          <a:latin typeface="Times New Roman"/>
                          <a:cs typeface="Times New Roman"/>
                        </a:rPr>
                        <a:t>not</a:t>
                      </a:r>
                      <a:r>
                        <a:rPr sz="2000" spc="-70"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930"/>
                        </a:spcBef>
                      </a:pPr>
                      <a:r>
                        <a:rPr sz="2000" spc="5" dirty="0">
                          <a:latin typeface="Times New Roman"/>
                          <a:cs typeface="Times New Roman"/>
                        </a:rPr>
                        <a:t>Not</a:t>
                      </a:r>
                      <a:r>
                        <a:rPr sz="2000" spc="-30" dirty="0">
                          <a:latin typeface="Times New Roman"/>
                          <a:cs typeface="Times New Roman"/>
                        </a:rPr>
                        <a:t> </a:t>
                      </a:r>
                      <a:r>
                        <a:rPr sz="2000" dirty="0">
                          <a:latin typeface="Times New Roman"/>
                          <a:cs typeface="Times New Roman"/>
                        </a:rPr>
                        <a:t>a</a:t>
                      </a:r>
                      <a:r>
                        <a:rPr sz="2000" spc="-20" dirty="0">
                          <a:latin typeface="Times New Roman"/>
                          <a:cs typeface="Times New Roman"/>
                        </a:rPr>
                        <a:t> </a:t>
                      </a:r>
                      <a:r>
                        <a:rPr sz="2000" spc="-5" dirty="0">
                          <a:latin typeface="Times New Roman"/>
                          <a:cs typeface="Times New Roman"/>
                        </a:rPr>
                        <a:t>number</a:t>
                      </a:r>
                      <a:r>
                        <a:rPr sz="2000" spc="-25" dirty="0">
                          <a:latin typeface="Times New Roman"/>
                          <a:cs typeface="Times New Roman"/>
                        </a:rPr>
                        <a:t> </a:t>
                      </a:r>
                      <a:r>
                        <a:rPr sz="2000" dirty="0">
                          <a:latin typeface="Times New Roman"/>
                          <a:cs typeface="Times New Roman"/>
                        </a:rPr>
                        <a:t>(NAN)</a:t>
                      </a: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712" y="0"/>
            <a:ext cx="8131809" cy="696595"/>
          </a:xfrm>
          <a:prstGeom prst="rect">
            <a:avLst/>
          </a:prstGeom>
        </p:spPr>
        <p:txBody>
          <a:bodyPr vert="horz" wrap="square" lIns="0" tIns="12700" rIns="0" bIns="0" rtlCol="0">
            <a:spAutoFit/>
          </a:bodyPr>
          <a:lstStyle/>
          <a:p>
            <a:pPr marL="12700">
              <a:lnSpc>
                <a:spcPct val="100000"/>
              </a:lnSpc>
              <a:spcBef>
                <a:spcPts val="100"/>
              </a:spcBef>
            </a:pPr>
            <a:r>
              <a:rPr dirty="0"/>
              <a:t>Ranges</a:t>
            </a:r>
            <a:r>
              <a:rPr spc="-40" dirty="0"/>
              <a:t> </a:t>
            </a:r>
            <a:r>
              <a:rPr dirty="0"/>
              <a:t>of</a:t>
            </a:r>
            <a:r>
              <a:rPr spc="-15" dirty="0"/>
              <a:t> </a:t>
            </a:r>
            <a:r>
              <a:rPr dirty="0"/>
              <a:t>Floating</a:t>
            </a:r>
            <a:r>
              <a:rPr spc="-25" dirty="0"/>
              <a:t> </a:t>
            </a:r>
            <a:r>
              <a:rPr dirty="0"/>
              <a:t>point</a:t>
            </a:r>
            <a:r>
              <a:rPr spc="-15" dirty="0"/>
              <a:t> </a:t>
            </a:r>
            <a:r>
              <a:rPr dirty="0"/>
              <a:t>numbers</a:t>
            </a:r>
          </a:p>
        </p:txBody>
      </p:sp>
      <p:sp>
        <p:nvSpPr>
          <p:cNvPr id="3" name="object 3"/>
          <p:cNvSpPr txBox="1"/>
          <p:nvPr/>
        </p:nvSpPr>
        <p:spPr>
          <a:xfrm>
            <a:off x="924255" y="684738"/>
            <a:ext cx="10654665" cy="6102350"/>
          </a:xfrm>
          <a:prstGeom prst="rect">
            <a:avLst/>
          </a:prstGeom>
        </p:spPr>
        <p:txBody>
          <a:bodyPr vert="horz" wrap="square" lIns="0" tIns="196215" rIns="0" bIns="0" rtlCol="0">
            <a:spAutoFit/>
          </a:bodyPr>
          <a:lstStyle/>
          <a:p>
            <a:pPr marL="370840" indent="-358775">
              <a:lnSpc>
                <a:spcPct val="100000"/>
              </a:lnSpc>
              <a:spcBef>
                <a:spcPts val="1545"/>
              </a:spcBef>
              <a:buFont typeface="Wingdings"/>
              <a:buChar char=""/>
              <a:tabLst>
                <a:tab pos="371475"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range</a:t>
            </a:r>
            <a:r>
              <a:rPr sz="2400" spc="-10" dirty="0">
                <a:latin typeface="Times New Roman"/>
                <a:cs typeface="Times New Roman"/>
              </a:rPr>
              <a:t> </a:t>
            </a:r>
            <a:r>
              <a:rPr sz="2400" dirty="0">
                <a:latin typeface="Times New Roman"/>
                <a:cs typeface="Times New Roman"/>
              </a:rPr>
              <a:t>of positive</a:t>
            </a:r>
            <a:r>
              <a:rPr sz="2400" spc="-35" dirty="0">
                <a:latin typeface="Times New Roman"/>
                <a:cs typeface="Times New Roman"/>
              </a:rPr>
              <a:t> </a:t>
            </a:r>
            <a:r>
              <a:rPr sz="2400" dirty="0">
                <a:latin typeface="Times New Roman"/>
                <a:cs typeface="Times New Roman"/>
              </a:rPr>
              <a:t>floating</a:t>
            </a:r>
            <a:r>
              <a:rPr sz="2400" spc="-20" dirty="0">
                <a:latin typeface="Times New Roman"/>
                <a:cs typeface="Times New Roman"/>
              </a:rPr>
              <a:t> </a:t>
            </a:r>
            <a:r>
              <a:rPr sz="2400" dirty="0">
                <a:latin typeface="Times New Roman"/>
                <a:cs typeface="Times New Roman"/>
              </a:rPr>
              <a:t>point</a:t>
            </a:r>
            <a:r>
              <a:rPr sz="2400" spc="-20" dirty="0">
                <a:latin typeface="Times New Roman"/>
                <a:cs typeface="Times New Roman"/>
              </a:rPr>
              <a:t> </a:t>
            </a:r>
            <a:r>
              <a:rPr sz="2400" spc="-5" dirty="0">
                <a:latin typeface="Times New Roman"/>
                <a:cs typeface="Times New Roman"/>
              </a:rPr>
              <a:t>numbers</a:t>
            </a:r>
            <a:r>
              <a:rPr sz="2400" spc="15" dirty="0">
                <a:latin typeface="Times New Roman"/>
                <a:cs typeface="Times New Roman"/>
              </a:rPr>
              <a:t> </a:t>
            </a:r>
            <a:r>
              <a:rPr sz="2400" dirty="0">
                <a:latin typeface="Times New Roman"/>
                <a:cs typeface="Times New Roman"/>
              </a:rPr>
              <a:t>can</a:t>
            </a:r>
            <a:r>
              <a:rPr sz="2400" spc="-15" dirty="0">
                <a:latin typeface="Times New Roman"/>
                <a:cs typeface="Times New Roman"/>
              </a:rPr>
              <a:t> </a:t>
            </a:r>
            <a:r>
              <a:rPr sz="2400" dirty="0">
                <a:latin typeface="Times New Roman"/>
                <a:cs typeface="Times New Roman"/>
              </a:rPr>
              <a:t>be</a:t>
            </a:r>
            <a:r>
              <a:rPr sz="2400" spc="5" dirty="0">
                <a:latin typeface="Times New Roman"/>
                <a:cs typeface="Times New Roman"/>
              </a:rPr>
              <a:t> </a:t>
            </a:r>
            <a:r>
              <a:rPr sz="2400" dirty="0">
                <a:latin typeface="Times New Roman"/>
                <a:cs typeface="Times New Roman"/>
              </a:rPr>
              <a:t>split</a:t>
            </a:r>
            <a:r>
              <a:rPr sz="2400" spc="-35" dirty="0">
                <a:latin typeface="Times New Roman"/>
                <a:cs typeface="Times New Roman"/>
              </a:rPr>
              <a:t> </a:t>
            </a:r>
            <a:r>
              <a:rPr sz="2400" dirty="0">
                <a:latin typeface="Times New Roman"/>
                <a:cs typeface="Times New Roman"/>
              </a:rPr>
              <a:t>into </a:t>
            </a:r>
            <a:r>
              <a:rPr sz="2400" spc="-5" dirty="0">
                <a:latin typeface="Times New Roman"/>
                <a:cs typeface="Times New Roman"/>
              </a:rPr>
              <a:t>normalized</a:t>
            </a:r>
            <a:r>
              <a:rPr sz="2400" spc="-25" dirty="0">
                <a:latin typeface="Times New Roman"/>
                <a:cs typeface="Times New Roman"/>
              </a:rPr>
              <a:t> </a:t>
            </a:r>
            <a:r>
              <a:rPr sz="2400" spc="-5" dirty="0">
                <a:latin typeface="Times New Roman"/>
                <a:cs typeface="Times New Roman"/>
              </a:rPr>
              <a:t>numbers,</a:t>
            </a:r>
            <a:endParaRPr sz="2400">
              <a:latin typeface="Times New Roman"/>
              <a:cs typeface="Times New Roman"/>
            </a:endParaRPr>
          </a:p>
          <a:p>
            <a:pPr marL="370840">
              <a:lnSpc>
                <a:spcPct val="100000"/>
              </a:lnSpc>
              <a:spcBef>
                <a:spcPts val="1445"/>
              </a:spcBef>
            </a:pPr>
            <a:r>
              <a:rPr sz="2400" dirty="0">
                <a:latin typeface="Times New Roman"/>
                <a:cs typeface="Times New Roman"/>
              </a:rPr>
              <a:t>and </a:t>
            </a:r>
            <a:r>
              <a:rPr sz="2400" spc="-5" dirty="0">
                <a:latin typeface="Times New Roman"/>
                <a:cs typeface="Times New Roman"/>
              </a:rPr>
              <a:t>denormalized</a:t>
            </a:r>
            <a:r>
              <a:rPr sz="2400" spc="-20" dirty="0">
                <a:latin typeface="Times New Roman"/>
                <a:cs typeface="Times New Roman"/>
              </a:rPr>
              <a:t> </a:t>
            </a:r>
            <a:r>
              <a:rPr sz="2400" spc="-5" dirty="0">
                <a:latin typeface="Times New Roman"/>
                <a:cs typeface="Times New Roman"/>
              </a:rPr>
              <a:t>numbers</a:t>
            </a:r>
            <a:r>
              <a:rPr sz="2400" spc="10" dirty="0">
                <a:latin typeface="Times New Roman"/>
                <a:cs typeface="Times New Roman"/>
              </a:rPr>
              <a:t> </a:t>
            </a:r>
            <a:r>
              <a:rPr sz="2400" dirty="0">
                <a:latin typeface="Times New Roman"/>
                <a:cs typeface="Times New Roman"/>
              </a:rPr>
              <a:t>which</a:t>
            </a:r>
            <a:r>
              <a:rPr sz="2400" spc="-5" dirty="0">
                <a:latin typeface="Times New Roman"/>
                <a:cs typeface="Times New Roman"/>
              </a:rPr>
              <a:t> use</a:t>
            </a:r>
            <a:r>
              <a:rPr sz="2400" dirty="0">
                <a:latin typeface="Times New Roman"/>
                <a:cs typeface="Times New Roman"/>
              </a:rPr>
              <a:t> only</a:t>
            </a:r>
            <a:r>
              <a:rPr sz="2400" spc="-10" dirty="0">
                <a:latin typeface="Times New Roman"/>
                <a:cs typeface="Times New Roman"/>
              </a:rPr>
              <a:t> </a:t>
            </a:r>
            <a:r>
              <a:rPr sz="2400" dirty="0">
                <a:latin typeface="Times New Roman"/>
                <a:cs typeface="Times New Roman"/>
              </a:rPr>
              <a:t>a portion</a:t>
            </a:r>
            <a:r>
              <a:rPr sz="2400" spc="-20" dirty="0">
                <a:latin typeface="Times New Roman"/>
                <a:cs typeface="Times New Roman"/>
              </a:rPr>
              <a:t> </a:t>
            </a:r>
            <a:r>
              <a:rPr sz="2400" dirty="0">
                <a:latin typeface="Times New Roman"/>
                <a:cs typeface="Times New Roman"/>
              </a:rPr>
              <a:t>of the</a:t>
            </a:r>
            <a:r>
              <a:rPr sz="2400" spc="10" dirty="0">
                <a:latin typeface="Times New Roman"/>
                <a:cs typeface="Times New Roman"/>
              </a:rPr>
              <a:t> </a:t>
            </a:r>
            <a:r>
              <a:rPr sz="2400" spc="-15" dirty="0">
                <a:latin typeface="Times New Roman"/>
                <a:cs typeface="Times New Roman"/>
              </a:rPr>
              <a:t>fractions’s </a:t>
            </a:r>
            <a:r>
              <a:rPr sz="2400" dirty="0">
                <a:latin typeface="Times New Roman"/>
                <a:cs typeface="Times New Roman"/>
              </a:rPr>
              <a:t>precision.</a:t>
            </a:r>
            <a:endParaRPr sz="2400">
              <a:latin typeface="Times New Roman"/>
              <a:cs typeface="Times New Roman"/>
            </a:endParaRPr>
          </a:p>
          <a:p>
            <a:pPr marL="370840" marR="349885" indent="-358775">
              <a:lnSpc>
                <a:spcPct val="150100"/>
              </a:lnSpc>
              <a:spcBef>
                <a:spcPts val="990"/>
              </a:spcBef>
              <a:buFont typeface="Wingdings"/>
              <a:buChar char=""/>
              <a:tabLst>
                <a:tab pos="371475" algn="l"/>
              </a:tabLst>
            </a:pPr>
            <a:r>
              <a:rPr sz="2400" dirty="0">
                <a:latin typeface="Times New Roman"/>
                <a:cs typeface="Times New Roman"/>
              </a:rPr>
              <a:t>Since</a:t>
            </a:r>
            <a:r>
              <a:rPr sz="2400" spc="-5" dirty="0">
                <a:latin typeface="Times New Roman"/>
                <a:cs typeface="Times New Roman"/>
              </a:rPr>
              <a:t> </a:t>
            </a:r>
            <a:r>
              <a:rPr sz="2400" dirty="0">
                <a:latin typeface="Times New Roman"/>
                <a:cs typeface="Times New Roman"/>
              </a:rPr>
              <a:t>every</a:t>
            </a:r>
            <a:r>
              <a:rPr sz="2400" spc="-25" dirty="0">
                <a:latin typeface="Times New Roman"/>
                <a:cs typeface="Times New Roman"/>
              </a:rPr>
              <a:t> </a:t>
            </a:r>
            <a:r>
              <a:rPr sz="2400" dirty="0">
                <a:latin typeface="Times New Roman"/>
                <a:cs typeface="Times New Roman"/>
              </a:rPr>
              <a:t>floating-point</a:t>
            </a:r>
            <a:r>
              <a:rPr sz="2400" spc="-45" dirty="0">
                <a:latin typeface="Times New Roman"/>
                <a:cs typeface="Times New Roman"/>
              </a:rPr>
              <a:t> </a:t>
            </a:r>
            <a:r>
              <a:rPr sz="2400" spc="-5" dirty="0">
                <a:latin typeface="Times New Roman"/>
                <a:cs typeface="Times New Roman"/>
              </a:rPr>
              <a:t>number</a:t>
            </a:r>
            <a:r>
              <a:rPr sz="2400" spc="5" dirty="0">
                <a:latin typeface="Times New Roman"/>
                <a:cs typeface="Times New Roman"/>
              </a:rPr>
              <a:t> </a:t>
            </a:r>
            <a:r>
              <a:rPr sz="2400" spc="-5" dirty="0">
                <a:latin typeface="Times New Roman"/>
                <a:cs typeface="Times New Roman"/>
              </a:rPr>
              <a:t>has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corresponding,</a:t>
            </a:r>
            <a:r>
              <a:rPr sz="2400" spc="-25" dirty="0">
                <a:latin typeface="Times New Roman"/>
                <a:cs typeface="Times New Roman"/>
              </a:rPr>
              <a:t> </a:t>
            </a:r>
            <a:r>
              <a:rPr sz="2400" dirty="0">
                <a:latin typeface="Times New Roman"/>
                <a:cs typeface="Times New Roman"/>
              </a:rPr>
              <a:t>negated</a:t>
            </a:r>
            <a:r>
              <a:rPr sz="2400" spc="-30" dirty="0">
                <a:latin typeface="Times New Roman"/>
                <a:cs typeface="Times New Roman"/>
              </a:rPr>
              <a:t> </a:t>
            </a:r>
            <a:r>
              <a:rPr sz="2400" dirty="0">
                <a:latin typeface="Times New Roman"/>
                <a:cs typeface="Times New Roman"/>
              </a:rPr>
              <a:t>value,</a:t>
            </a:r>
            <a:r>
              <a:rPr sz="2400" spc="-30"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ranges </a:t>
            </a:r>
            <a:r>
              <a:rPr sz="2400" spc="-585" dirty="0">
                <a:latin typeface="Times New Roman"/>
                <a:cs typeface="Times New Roman"/>
              </a:rPr>
              <a:t> </a:t>
            </a:r>
            <a:r>
              <a:rPr sz="2400" dirty="0">
                <a:latin typeface="Times New Roman"/>
                <a:cs typeface="Times New Roman"/>
              </a:rPr>
              <a:t>above</a:t>
            </a:r>
            <a:r>
              <a:rPr sz="2400" spc="-15" dirty="0">
                <a:latin typeface="Times New Roman"/>
                <a:cs typeface="Times New Roman"/>
              </a:rPr>
              <a:t> </a:t>
            </a:r>
            <a:r>
              <a:rPr sz="2400" dirty="0">
                <a:latin typeface="Times New Roman"/>
                <a:cs typeface="Times New Roman"/>
              </a:rPr>
              <a:t>are</a:t>
            </a:r>
            <a:r>
              <a:rPr sz="2400" spc="-5" dirty="0">
                <a:latin typeface="Times New Roman"/>
                <a:cs typeface="Times New Roman"/>
              </a:rPr>
              <a:t> symmetric</a:t>
            </a:r>
            <a:r>
              <a:rPr sz="2400" dirty="0">
                <a:latin typeface="Times New Roman"/>
                <a:cs typeface="Times New Roman"/>
              </a:rPr>
              <a:t> around</a:t>
            </a:r>
            <a:r>
              <a:rPr sz="2400" spc="-10" dirty="0">
                <a:latin typeface="Times New Roman"/>
                <a:cs typeface="Times New Roman"/>
              </a:rPr>
              <a:t> </a:t>
            </a:r>
            <a:r>
              <a:rPr sz="2400" dirty="0">
                <a:latin typeface="Times New Roman"/>
                <a:cs typeface="Times New Roman"/>
              </a:rPr>
              <a:t>zero.</a:t>
            </a:r>
            <a:endParaRPr sz="2400">
              <a:latin typeface="Times New Roman"/>
              <a:cs typeface="Times New Roman"/>
            </a:endParaRPr>
          </a:p>
          <a:p>
            <a:pPr marL="370840" marR="5080" indent="-358775">
              <a:lnSpc>
                <a:spcPct val="150000"/>
              </a:lnSpc>
              <a:spcBef>
                <a:spcPts val="1010"/>
              </a:spcBef>
              <a:buFont typeface="Wingdings"/>
              <a:buChar char=""/>
              <a:tabLst>
                <a:tab pos="371475" algn="l"/>
              </a:tabLst>
            </a:pPr>
            <a:r>
              <a:rPr sz="2400" dirty="0">
                <a:latin typeface="Times New Roman"/>
                <a:cs typeface="Times New Roman"/>
              </a:rPr>
              <a:t>There</a:t>
            </a:r>
            <a:r>
              <a:rPr sz="2400" spc="-10" dirty="0">
                <a:latin typeface="Times New Roman"/>
                <a:cs typeface="Times New Roman"/>
              </a:rPr>
              <a:t> </a:t>
            </a:r>
            <a:r>
              <a:rPr sz="2400" dirty="0">
                <a:latin typeface="Times New Roman"/>
                <a:cs typeface="Times New Roman"/>
              </a:rPr>
              <a:t>are</a:t>
            </a:r>
            <a:r>
              <a:rPr sz="2400" spc="-15" dirty="0">
                <a:latin typeface="Times New Roman"/>
                <a:cs typeface="Times New Roman"/>
              </a:rPr>
              <a:t> </a:t>
            </a:r>
            <a:r>
              <a:rPr sz="2400" dirty="0">
                <a:latin typeface="Times New Roman"/>
                <a:cs typeface="Times New Roman"/>
              </a:rPr>
              <a:t>five distinct</a:t>
            </a:r>
            <a:r>
              <a:rPr sz="2400" spc="-35" dirty="0">
                <a:latin typeface="Times New Roman"/>
                <a:cs typeface="Times New Roman"/>
              </a:rPr>
              <a:t> </a:t>
            </a:r>
            <a:r>
              <a:rPr sz="2400" spc="-5" dirty="0">
                <a:latin typeface="Times New Roman"/>
                <a:cs typeface="Times New Roman"/>
              </a:rPr>
              <a:t>numerical</a:t>
            </a:r>
            <a:r>
              <a:rPr sz="2400" spc="-15" dirty="0">
                <a:latin typeface="Times New Roman"/>
                <a:cs typeface="Times New Roman"/>
              </a:rPr>
              <a:t> </a:t>
            </a:r>
            <a:r>
              <a:rPr sz="2400" spc="-5" dirty="0">
                <a:latin typeface="Times New Roman"/>
                <a:cs typeface="Times New Roman"/>
              </a:rPr>
              <a:t>ranges</a:t>
            </a:r>
            <a:r>
              <a:rPr sz="2400" spc="-10" dirty="0">
                <a:latin typeface="Times New Roman"/>
                <a:cs typeface="Times New Roman"/>
              </a:rPr>
              <a:t> </a:t>
            </a:r>
            <a:r>
              <a:rPr sz="2400" dirty="0">
                <a:latin typeface="Times New Roman"/>
                <a:cs typeface="Times New Roman"/>
              </a:rPr>
              <a:t>that</a:t>
            </a:r>
            <a:r>
              <a:rPr sz="2400" spc="-10" dirty="0">
                <a:latin typeface="Times New Roman"/>
                <a:cs typeface="Times New Roman"/>
              </a:rPr>
              <a:t> </a:t>
            </a:r>
            <a:r>
              <a:rPr sz="2400" dirty="0">
                <a:latin typeface="Times New Roman"/>
                <a:cs typeface="Times New Roman"/>
              </a:rPr>
              <a:t>single-precision</a:t>
            </a:r>
            <a:r>
              <a:rPr sz="2400" spc="-35" dirty="0">
                <a:latin typeface="Times New Roman"/>
                <a:cs typeface="Times New Roman"/>
              </a:rPr>
              <a:t> </a:t>
            </a:r>
            <a:r>
              <a:rPr sz="2400" dirty="0">
                <a:latin typeface="Times New Roman"/>
                <a:cs typeface="Times New Roman"/>
              </a:rPr>
              <a:t>floating-point</a:t>
            </a:r>
            <a:r>
              <a:rPr sz="2400" spc="-45" dirty="0">
                <a:latin typeface="Times New Roman"/>
                <a:cs typeface="Times New Roman"/>
              </a:rPr>
              <a:t> </a:t>
            </a:r>
            <a:r>
              <a:rPr sz="2400" spc="-5" dirty="0">
                <a:latin typeface="Times New Roman"/>
                <a:cs typeface="Times New Roman"/>
              </a:rPr>
              <a:t>numbers </a:t>
            </a:r>
            <a:r>
              <a:rPr sz="2400" spc="-585" dirty="0">
                <a:latin typeface="Times New Roman"/>
                <a:cs typeface="Times New Roman"/>
              </a:rPr>
              <a:t> </a:t>
            </a:r>
            <a:r>
              <a:rPr sz="2400" dirty="0">
                <a:latin typeface="Times New Roman"/>
                <a:cs typeface="Times New Roman"/>
              </a:rPr>
              <a:t>are</a:t>
            </a:r>
            <a:r>
              <a:rPr sz="2400" spc="-5" dirty="0">
                <a:latin typeface="Times New Roman"/>
                <a:cs typeface="Times New Roman"/>
              </a:rPr>
              <a:t> not</a:t>
            </a:r>
            <a:r>
              <a:rPr sz="2400" spc="-10" dirty="0">
                <a:latin typeface="Times New Roman"/>
                <a:cs typeface="Times New Roman"/>
              </a:rPr>
              <a:t> </a:t>
            </a:r>
            <a:r>
              <a:rPr sz="2400" dirty="0">
                <a:latin typeface="Times New Roman"/>
                <a:cs typeface="Times New Roman"/>
              </a:rPr>
              <a:t>able</a:t>
            </a:r>
            <a:r>
              <a:rPr sz="2400" spc="-20"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dirty="0">
                <a:latin typeface="Times New Roman"/>
                <a:cs typeface="Times New Roman"/>
              </a:rPr>
              <a:t>represent</a:t>
            </a:r>
            <a:r>
              <a:rPr sz="2400" spc="-20" dirty="0">
                <a:latin typeface="Times New Roman"/>
                <a:cs typeface="Times New Roman"/>
              </a:rPr>
              <a:t> </a:t>
            </a:r>
            <a:r>
              <a:rPr sz="2400" dirty="0">
                <a:latin typeface="Times New Roman"/>
                <a:cs typeface="Times New Roman"/>
              </a:rPr>
              <a:t>with</a:t>
            </a:r>
            <a:r>
              <a:rPr sz="2400" spc="-1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spc="-5" dirty="0">
                <a:latin typeface="Times New Roman"/>
                <a:cs typeface="Times New Roman"/>
              </a:rPr>
              <a:t>scheme</a:t>
            </a:r>
            <a:r>
              <a:rPr sz="2400" dirty="0">
                <a:latin typeface="Times New Roman"/>
                <a:cs typeface="Times New Roman"/>
              </a:rPr>
              <a:t> presented</a:t>
            </a:r>
            <a:r>
              <a:rPr sz="2400" spc="-35" dirty="0">
                <a:latin typeface="Times New Roman"/>
                <a:cs typeface="Times New Roman"/>
              </a:rPr>
              <a:t> </a:t>
            </a:r>
            <a:r>
              <a:rPr sz="2400" dirty="0">
                <a:latin typeface="Times New Roman"/>
                <a:cs typeface="Times New Roman"/>
              </a:rPr>
              <a:t>so</a:t>
            </a:r>
            <a:r>
              <a:rPr sz="2400" spc="-5" dirty="0">
                <a:latin typeface="Times New Roman"/>
                <a:cs typeface="Times New Roman"/>
              </a:rPr>
              <a:t> far:</a:t>
            </a:r>
            <a:endParaRPr sz="2400">
              <a:latin typeface="Times New Roman"/>
              <a:cs typeface="Times New Roman"/>
            </a:endParaRPr>
          </a:p>
          <a:p>
            <a:pPr marL="913130" lvl="1" indent="-457834">
              <a:lnSpc>
                <a:spcPct val="100000"/>
              </a:lnSpc>
              <a:spcBef>
                <a:spcPts val="1515"/>
              </a:spcBef>
              <a:buAutoNum type="arabicPeriod"/>
              <a:tabLst>
                <a:tab pos="913130" algn="l"/>
                <a:tab pos="913765" algn="l"/>
              </a:tabLst>
            </a:pPr>
            <a:r>
              <a:rPr sz="2400" dirty="0">
                <a:latin typeface="Times New Roman"/>
                <a:cs typeface="Times New Roman"/>
              </a:rPr>
              <a:t>Negative</a:t>
            </a:r>
            <a:r>
              <a:rPr sz="2400" spc="-30" dirty="0">
                <a:latin typeface="Times New Roman"/>
                <a:cs typeface="Times New Roman"/>
              </a:rPr>
              <a:t> </a:t>
            </a:r>
            <a:r>
              <a:rPr sz="2400" spc="-5" dirty="0">
                <a:latin typeface="Times New Roman"/>
                <a:cs typeface="Times New Roman"/>
              </a:rPr>
              <a:t>numbers </a:t>
            </a:r>
            <a:r>
              <a:rPr sz="2400" dirty="0">
                <a:latin typeface="Times New Roman"/>
                <a:cs typeface="Times New Roman"/>
              </a:rPr>
              <a:t>less</a:t>
            </a:r>
            <a:r>
              <a:rPr sz="2400" spc="-10" dirty="0">
                <a:latin typeface="Times New Roman"/>
                <a:cs typeface="Times New Roman"/>
              </a:rPr>
              <a:t> </a:t>
            </a:r>
            <a:r>
              <a:rPr sz="2400" dirty="0">
                <a:latin typeface="Times New Roman"/>
                <a:cs typeface="Times New Roman"/>
              </a:rPr>
              <a:t>than – (2</a:t>
            </a:r>
            <a:r>
              <a:rPr sz="2400" spc="-5"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2-23)</a:t>
            </a:r>
            <a:r>
              <a:rPr sz="2400" spc="-10"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2127 (negative</a:t>
            </a:r>
            <a:r>
              <a:rPr sz="2400" spc="-55" dirty="0">
                <a:latin typeface="Times New Roman"/>
                <a:cs typeface="Times New Roman"/>
              </a:rPr>
              <a:t> </a:t>
            </a:r>
            <a:r>
              <a:rPr sz="2400" spc="-5" dirty="0">
                <a:latin typeface="Times New Roman"/>
                <a:cs typeface="Times New Roman"/>
              </a:rPr>
              <a:t>overflow)</a:t>
            </a:r>
            <a:endParaRPr sz="2400">
              <a:latin typeface="Times New Roman"/>
              <a:cs typeface="Times New Roman"/>
            </a:endParaRPr>
          </a:p>
          <a:p>
            <a:pPr marL="913130" lvl="1" indent="-457834">
              <a:lnSpc>
                <a:spcPct val="100000"/>
              </a:lnSpc>
              <a:spcBef>
                <a:spcPts val="994"/>
              </a:spcBef>
              <a:buAutoNum type="arabicPeriod"/>
              <a:tabLst>
                <a:tab pos="913130" algn="l"/>
                <a:tab pos="913765" algn="l"/>
              </a:tabLst>
            </a:pPr>
            <a:r>
              <a:rPr sz="2400" dirty="0">
                <a:latin typeface="Times New Roman"/>
                <a:cs typeface="Times New Roman"/>
              </a:rPr>
              <a:t>Negative</a:t>
            </a:r>
            <a:r>
              <a:rPr sz="2400" spc="-30" dirty="0">
                <a:latin typeface="Times New Roman"/>
                <a:cs typeface="Times New Roman"/>
              </a:rPr>
              <a:t> </a:t>
            </a:r>
            <a:r>
              <a:rPr sz="2400" spc="-5" dirty="0">
                <a:latin typeface="Times New Roman"/>
                <a:cs typeface="Times New Roman"/>
              </a:rPr>
              <a:t>numbers </a:t>
            </a:r>
            <a:r>
              <a:rPr sz="2400" dirty="0">
                <a:latin typeface="Times New Roman"/>
                <a:cs typeface="Times New Roman"/>
              </a:rPr>
              <a:t>greater</a:t>
            </a:r>
            <a:r>
              <a:rPr sz="2400" spc="-25" dirty="0">
                <a:latin typeface="Times New Roman"/>
                <a:cs typeface="Times New Roman"/>
              </a:rPr>
              <a:t> </a:t>
            </a:r>
            <a:r>
              <a:rPr sz="2400" dirty="0">
                <a:latin typeface="Times New Roman"/>
                <a:cs typeface="Times New Roman"/>
              </a:rPr>
              <a:t>than</a:t>
            </a:r>
            <a:r>
              <a:rPr sz="2400" spc="-5"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2-149</a:t>
            </a:r>
            <a:r>
              <a:rPr sz="2400" spc="-5" dirty="0">
                <a:latin typeface="Times New Roman"/>
                <a:cs typeface="Times New Roman"/>
              </a:rPr>
              <a:t> </a:t>
            </a:r>
            <a:r>
              <a:rPr sz="2400" dirty="0">
                <a:latin typeface="Times New Roman"/>
                <a:cs typeface="Times New Roman"/>
              </a:rPr>
              <a:t>(negative</a:t>
            </a:r>
            <a:r>
              <a:rPr sz="2400" spc="-40" dirty="0">
                <a:latin typeface="Times New Roman"/>
                <a:cs typeface="Times New Roman"/>
              </a:rPr>
              <a:t> </a:t>
            </a:r>
            <a:r>
              <a:rPr sz="2400" spc="-5" dirty="0">
                <a:latin typeface="Times New Roman"/>
                <a:cs typeface="Times New Roman"/>
              </a:rPr>
              <a:t>underflow)</a:t>
            </a:r>
            <a:endParaRPr sz="2400">
              <a:latin typeface="Times New Roman"/>
              <a:cs typeface="Times New Roman"/>
            </a:endParaRPr>
          </a:p>
          <a:p>
            <a:pPr marL="913130" lvl="1" indent="-457834">
              <a:lnSpc>
                <a:spcPct val="100000"/>
              </a:lnSpc>
              <a:spcBef>
                <a:spcPts val="1010"/>
              </a:spcBef>
              <a:buAutoNum type="arabicPeriod"/>
              <a:tabLst>
                <a:tab pos="913130" algn="l"/>
                <a:tab pos="913765" algn="l"/>
              </a:tabLst>
            </a:pPr>
            <a:r>
              <a:rPr sz="2400" dirty="0">
                <a:latin typeface="Times New Roman"/>
                <a:cs typeface="Times New Roman"/>
              </a:rPr>
              <a:t>Zero</a:t>
            </a:r>
            <a:endParaRPr sz="2400">
              <a:latin typeface="Times New Roman"/>
              <a:cs typeface="Times New Roman"/>
            </a:endParaRPr>
          </a:p>
          <a:p>
            <a:pPr marL="913130" lvl="1" indent="-457834">
              <a:lnSpc>
                <a:spcPct val="100000"/>
              </a:lnSpc>
              <a:spcBef>
                <a:spcPts val="994"/>
              </a:spcBef>
              <a:buAutoNum type="arabicPeriod"/>
              <a:tabLst>
                <a:tab pos="913130" algn="l"/>
                <a:tab pos="913765" algn="l"/>
              </a:tabLst>
            </a:pPr>
            <a:r>
              <a:rPr sz="2400" dirty="0">
                <a:latin typeface="Times New Roman"/>
                <a:cs typeface="Times New Roman"/>
              </a:rPr>
              <a:t>Positive</a:t>
            </a:r>
            <a:r>
              <a:rPr sz="2400" spc="-25" dirty="0">
                <a:latin typeface="Times New Roman"/>
                <a:cs typeface="Times New Roman"/>
              </a:rPr>
              <a:t> </a:t>
            </a:r>
            <a:r>
              <a:rPr sz="2400" spc="-5" dirty="0">
                <a:latin typeface="Times New Roman"/>
                <a:cs typeface="Times New Roman"/>
              </a:rPr>
              <a:t>numbers </a:t>
            </a:r>
            <a:r>
              <a:rPr sz="2400" dirty="0">
                <a:latin typeface="Times New Roman"/>
                <a:cs typeface="Times New Roman"/>
              </a:rPr>
              <a:t>less</a:t>
            </a:r>
            <a:r>
              <a:rPr sz="2400" spc="-15" dirty="0">
                <a:latin typeface="Times New Roman"/>
                <a:cs typeface="Times New Roman"/>
              </a:rPr>
              <a:t> </a:t>
            </a:r>
            <a:r>
              <a:rPr sz="2400" dirty="0">
                <a:latin typeface="Times New Roman"/>
                <a:cs typeface="Times New Roman"/>
              </a:rPr>
              <a:t>than 2-149</a:t>
            </a:r>
            <a:r>
              <a:rPr sz="2400" spc="-5" dirty="0">
                <a:latin typeface="Times New Roman"/>
                <a:cs typeface="Times New Roman"/>
              </a:rPr>
              <a:t> </a:t>
            </a:r>
            <a:r>
              <a:rPr sz="2400" dirty="0">
                <a:latin typeface="Times New Roman"/>
                <a:cs typeface="Times New Roman"/>
              </a:rPr>
              <a:t>(positive</a:t>
            </a:r>
            <a:r>
              <a:rPr sz="2400" spc="-35" dirty="0">
                <a:latin typeface="Times New Roman"/>
                <a:cs typeface="Times New Roman"/>
              </a:rPr>
              <a:t> </a:t>
            </a:r>
            <a:r>
              <a:rPr sz="2400" spc="-5" dirty="0">
                <a:latin typeface="Times New Roman"/>
                <a:cs typeface="Times New Roman"/>
              </a:rPr>
              <a:t>underflow)</a:t>
            </a:r>
            <a:endParaRPr sz="2400">
              <a:latin typeface="Times New Roman"/>
              <a:cs typeface="Times New Roman"/>
            </a:endParaRPr>
          </a:p>
          <a:p>
            <a:pPr marL="913130" lvl="1" indent="-457834">
              <a:lnSpc>
                <a:spcPct val="100000"/>
              </a:lnSpc>
              <a:spcBef>
                <a:spcPts val="994"/>
              </a:spcBef>
              <a:buAutoNum type="arabicPeriod"/>
              <a:tabLst>
                <a:tab pos="913130" algn="l"/>
                <a:tab pos="913765" algn="l"/>
              </a:tabLst>
            </a:pPr>
            <a:r>
              <a:rPr sz="2400" dirty="0">
                <a:latin typeface="Times New Roman"/>
                <a:cs typeface="Times New Roman"/>
              </a:rPr>
              <a:t>Positive</a:t>
            </a:r>
            <a:r>
              <a:rPr sz="2400" spc="-25" dirty="0">
                <a:latin typeface="Times New Roman"/>
                <a:cs typeface="Times New Roman"/>
              </a:rPr>
              <a:t> </a:t>
            </a:r>
            <a:r>
              <a:rPr sz="2400" spc="-5" dirty="0">
                <a:latin typeface="Times New Roman"/>
                <a:cs typeface="Times New Roman"/>
              </a:rPr>
              <a:t>numbers </a:t>
            </a:r>
            <a:r>
              <a:rPr sz="2400" dirty="0">
                <a:latin typeface="Times New Roman"/>
                <a:cs typeface="Times New Roman"/>
              </a:rPr>
              <a:t>greater</a:t>
            </a:r>
            <a:r>
              <a:rPr sz="2400" spc="-30" dirty="0">
                <a:latin typeface="Times New Roman"/>
                <a:cs typeface="Times New Roman"/>
              </a:rPr>
              <a:t> </a:t>
            </a:r>
            <a:r>
              <a:rPr sz="2400" dirty="0">
                <a:latin typeface="Times New Roman"/>
                <a:cs typeface="Times New Roman"/>
              </a:rPr>
              <a:t>than</a:t>
            </a:r>
            <a:r>
              <a:rPr sz="2400" spc="-5" dirty="0">
                <a:latin typeface="Times New Roman"/>
                <a:cs typeface="Times New Roman"/>
              </a:rPr>
              <a:t> </a:t>
            </a:r>
            <a:r>
              <a:rPr sz="2400" dirty="0">
                <a:latin typeface="Times New Roman"/>
                <a:cs typeface="Times New Roman"/>
              </a:rPr>
              <a:t>(2</a:t>
            </a:r>
            <a:r>
              <a:rPr sz="2400" spc="5" dirty="0">
                <a:latin typeface="Times New Roman"/>
                <a:cs typeface="Times New Roman"/>
              </a:rPr>
              <a:t> </a:t>
            </a:r>
            <a:r>
              <a:rPr sz="2400" dirty="0">
                <a:latin typeface="Times New Roman"/>
                <a:cs typeface="Times New Roman"/>
              </a:rPr>
              <a:t>– 2-23)</a:t>
            </a:r>
            <a:r>
              <a:rPr sz="2400" spc="-15"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2127 (positive</a:t>
            </a:r>
            <a:r>
              <a:rPr sz="2400" spc="-35" dirty="0">
                <a:latin typeface="Times New Roman"/>
                <a:cs typeface="Times New Roman"/>
              </a:rPr>
              <a:t> </a:t>
            </a:r>
            <a:r>
              <a:rPr sz="2400" spc="-5" dirty="0">
                <a:latin typeface="Times New Roman"/>
                <a:cs typeface="Times New Roman"/>
              </a:rPr>
              <a:t>overflow)</a:t>
            </a:r>
            <a:endParaRPr sz="2400">
              <a:latin typeface="Times New Roman"/>
              <a:cs typeface="Times New Roman"/>
            </a:endParaRPr>
          </a:p>
        </p:txBody>
      </p:sp>
      <p:pic>
        <p:nvPicPr>
          <p:cNvPr id="4" name="object 4"/>
          <p:cNvPicPr/>
          <p:nvPr/>
        </p:nvPicPr>
        <p:blipFill>
          <a:blip r:embed="rId2" cstate="print"/>
          <a:stretch>
            <a:fillRect/>
          </a:stretch>
        </p:blipFill>
        <p:spPr>
          <a:xfrm>
            <a:off x="10027919" y="0"/>
            <a:ext cx="2049779" cy="957072"/>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7470"/>
            <a:ext cx="8134350" cy="696595"/>
          </a:xfrm>
          <a:prstGeom prst="rect">
            <a:avLst/>
          </a:prstGeom>
        </p:spPr>
        <p:txBody>
          <a:bodyPr vert="horz" wrap="square" lIns="0" tIns="12700" rIns="0" bIns="0" rtlCol="0">
            <a:spAutoFit/>
          </a:bodyPr>
          <a:lstStyle/>
          <a:p>
            <a:pPr marL="12700">
              <a:lnSpc>
                <a:spcPct val="100000"/>
              </a:lnSpc>
              <a:spcBef>
                <a:spcPts val="100"/>
              </a:spcBef>
            </a:pPr>
            <a:r>
              <a:rPr dirty="0"/>
              <a:t>Ranges</a:t>
            </a:r>
            <a:r>
              <a:rPr spc="-45" dirty="0"/>
              <a:t> </a:t>
            </a:r>
            <a:r>
              <a:rPr dirty="0"/>
              <a:t>of</a:t>
            </a:r>
            <a:r>
              <a:rPr spc="-10" dirty="0"/>
              <a:t> </a:t>
            </a:r>
            <a:r>
              <a:rPr dirty="0"/>
              <a:t>Floating</a:t>
            </a:r>
            <a:r>
              <a:rPr spc="-10" dirty="0"/>
              <a:t> </a:t>
            </a:r>
            <a:r>
              <a:rPr dirty="0"/>
              <a:t>point</a:t>
            </a:r>
            <a:r>
              <a:rPr spc="-10" dirty="0"/>
              <a:t> </a:t>
            </a:r>
            <a:r>
              <a:rPr dirty="0"/>
              <a:t>numbers</a:t>
            </a:r>
          </a:p>
        </p:txBody>
      </p:sp>
      <p:pic>
        <p:nvPicPr>
          <p:cNvPr id="3" name="object 3"/>
          <p:cNvPicPr/>
          <p:nvPr/>
        </p:nvPicPr>
        <p:blipFill>
          <a:blip r:embed="rId2" cstate="print"/>
          <a:stretch>
            <a:fillRect/>
          </a:stretch>
        </p:blipFill>
        <p:spPr>
          <a:xfrm>
            <a:off x="10054840" y="142215"/>
            <a:ext cx="1945944" cy="661109"/>
          </a:xfrm>
          <a:prstGeom prst="rect">
            <a:avLst/>
          </a:prstGeom>
        </p:spPr>
      </p:pic>
      <p:graphicFrame>
        <p:nvGraphicFramePr>
          <p:cNvPr id="4" name="object 4"/>
          <p:cNvGraphicFramePr>
            <a:graphicFrameLocks noGrp="1"/>
          </p:cNvGraphicFramePr>
          <p:nvPr/>
        </p:nvGraphicFramePr>
        <p:xfrm>
          <a:off x="1517650" y="3614165"/>
          <a:ext cx="9077324" cy="2580258"/>
        </p:xfrm>
        <a:graphic>
          <a:graphicData uri="http://schemas.openxmlformats.org/drawingml/2006/table">
            <a:tbl>
              <a:tblPr firstRow="1" bandRow="1">
                <a:tableStyleId>{2D5ABB26-0587-4C30-8999-92F81FD0307C}</a:tableStyleId>
              </a:tblPr>
              <a:tblGrid>
                <a:gridCol w="2462530">
                  <a:extLst>
                    <a:ext uri="{9D8B030D-6E8A-4147-A177-3AD203B41FA5}">
                      <a16:colId xmlns:a16="http://schemas.microsoft.com/office/drawing/2014/main" val="20000"/>
                    </a:ext>
                  </a:extLst>
                </a:gridCol>
                <a:gridCol w="2752090">
                  <a:extLst>
                    <a:ext uri="{9D8B030D-6E8A-4147-A177-3AD203B41FA5}">
                      <a16:colId xmlns:a16="http://schemas.microsoft.com/office/drawing/2014/main" val="20001"/>
                    </a:ext>
                  </a:extLst>
                </a:gridCol>
                <a:gridCol w="3862704">
                  <a:extLst>
                    <a:ext uri="{9D8B030D-6E8A-4147-A177-3AD203B41FA5}">
                      <a16:colId xmlns:a16="http://schemas.microsoft.com/office/drawing/2014/main" val="20002"/>
                    </a:ext>
                  </a:extLst>
                </a:gridCol>
              </a:tblGrid>
              <a:tr h="841628">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795"/>
                        </a:spcBef>
                      </a:pPr>
                      <a:r>
                        <a:rPr sz="2400" b="1" spc="-5" dirty="0">
                          <a:latin typeface="Times New Roman"/>
                          <a:cs typeface="Times New Roman"/>
                        </a:rPr>
                        <a:t>Binary</a:t>
                      </a:r>
                      <a:endParaRPr sz="2400">
                        <a:latin typeface="Times New Roman"/>
                        <a:cs typeface="Times New Roman"/>
                      </a:endParaRPr>
                    </a:p>
                  </a:txBody>
                  <a:tcPr marL="0" marR="0" marT="2279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795"/>
                        </a:spcBef>
                      </a:pPr>
                      <a:r>
                        <a:rPr sz="2400" b="1" dirty="0">
                          <a:latin typeface="Times New Roman"/>
                          <a:cs typeface="Times New Roman"/>
                        </a:rPr>
                        <a:t>Decimal</a:t>
                      </a:r>
                      <a:endParaRPr sz="2400">
                        <a:latin typeface="Times New Roman"/>
                        <a:cs typeface="Times New Roman"/>
                      </a:endParaRPr>
                    </a:p>
                  </a:txBody>
                  <a:tcPr marL="0" marR="0" marT="2279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869315">
                <a:tc>
                  <a:txBody>
                    <a:bodyPr/>
                    <a:lstStyle/>
                    <a:p>
                      <a:pPr marL="95250">
                        <a:lnSpc>
                          <a:spcPct val="100000"/>
                        </a:lnSpc>
                        <a:spcBef>
                          <a:spcPts val="1835"/>
                        </a:spcBef>
                      </a:pPr>
                      <a:r>
                        <a:rPr sz="2400" b="1" spc="-5" dirty="0">
                          <a:latin typeface="Times New Roman"/>
                          <a:cs typeface="Times New Roman"/>
                        </a:rPr>
                        <a:t>Single</a:t>
                      </a:r>
                      <a:r>
                        <a:rPr sz="2400" b="1" spc="-25" dirty="0">
                          <a:latin typeface="Times New Roman"/>
                          <a:cs typeface="Times New Roman"/>
                        </a:rPr>
                        <a:t> </a:t>
                      </a:r>
                      <a:r>
                        <a:rPr sz="2400" b="1" spc="-10" dirty="0">
                          <a:latin typeface="Times New Roman"/>
                          <a:cs typeface="Times New Roman"/>
                        </a:rPr>
                        <a:t>Precision</a:t>
                      </a:r>
                      <a:endParaRPr sz="2400">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1835"/>
                        </a:spcBef>
                      </a:pP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(2</a:t>
                      </a:r>
                      <a:r>
                        <a:rPr sz="2400" spc="-10"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spc="-5" dirty="0">
                          <a:latin typeface="Times New Roman"/>
                          <a:cs typeface="Times New Roman"/>
                        </a:rPr>
                        <a:t>2</a:t>
                      </a:r>
                      <a:r>
                        <a:rPr sz="2400" spc="-7" baseline="34722" dirty="0">
                          <a:latin typeface="Times New Roman"/>
                          <a:cs typeface="Times New Roman"/>
                        </a:rPr>
                        <a:t>-23</a:t>
                      </a:r>
                      <a:r>
                        <a:rPr sz="2400" spc="-5" dirty="0">
                          <a:latin typeface="Times New Roman"/>
                          <a:cs typeface="Times New Roman"/>
                        </a:rPr>
                        <a:t>)</a:t>
                      </a:r>
                      <a:r>
                        <a:rPr sz="2400" spc="-10" dirty="0">
                          <a:latin typeface="Times New Roman"/>
                          <a:cs typeface="Times New Roman"/>
                        </a:rPr>
                        <a:t> </a:t>
                      </a:r>
                      <a:r>
                        <a:rPr sz="2400" dirty="0">
                          <a:latin typeface="Times New Roman"/>
                          <a:cs typeface="Times New Roman"/>
                        </a:rPr>
                        <a:t>×</a:t>
                      </a:r>
                      <a:r>
                        <a:rPr sz="2400" spc="-20" dirty="0">
                          <a:latin typeface="Times New Roman"/>
                          <a:cs typeface="Times New Roman"/>
                        </a:rPr>
                        <a:t> </a:t>
                      </a:r>
                      <a:r>
                        <a:rPr sz="2400" dirty="0">
                          <a:latin typeface="Times New Roman"/>
                          <a:cs typeface="Times New Roman"/>
                        </a:rPr>
                        <a:t>2</a:t>
                      </a:r>
                      <a:r>
                        <a:rPr sz="2400" baseline="34722" dirty="0">
                          <a:latin typeface="Times New Roman"/>
                          <a:cs typeface="Times New Roman"/>
                        </a:rPr>
                        <a:t>127</a:t>
                      </a:r>
                      <a:endParaRPr sz="2400" baseline="34722">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885">
                        <a:lnSpc>
                          <a:spcPct val="100000"/>
                        </a:lnSpc>
                        <a:spcBef>
                          <a:spcPts val="1835"/>
                        </a:spcBef>
                      </a:pPr>
                      <a:r>
                        <a:rPr sz="2400" spc="-5" dirty="0">
                          <a:latin typeface="Times New Roman"/>
                          <a:cs typeface="Times New Roman"/>
                        </a:rPr>
                        <a:t>approximately</a:t>
                      </a:r>
                      <a:r>
                        <a:rPr sz="2400" spc="-30" dirty="0">
                          <a:latin typeface="Times New Roman"/>
                          <a:cs typeface="Times New Roman"/>
                        </a:rPr>
                        <a:t> </a:t>
                      </a:r>
                      <a:r>
                        <a:rPr sz="2400" dirty="0">
                          <a:latin typeface="Times New Roman"/>
                          <a:cs typeface="Times New Roman"/>
                        </a:rPr>
                        <a:t>±</a:t>
                      </a:r>
                      <a:r>
                        <a:rPr sz="2400" spc="-5" dirty="0">
                          <a:latin typeface="Times New Roman"/>
                          <a:cs typeface="Times New Roman"/>
                        </a:rPr>
                        <a:t> 10</a:t>
                      </a:r>
                      <a:r>
                        <a:rPr sz="2400" spc="-7" baseline="34722" dirty="0">
                          <a:latin typeface="Times New Roman"/>
                          <a:cs typeface="Times New Roman"/>
                        </a:rPr>
                        <a:t>38.53</a:t>
                      </a:r>
                      <a:endParaRPr sz="2400" baseline="34722">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69315">
                <a:tc>
                  <a:txBody>
                    <a:bodyPr/>
                    <a:lstStyle/>
                    <a:p>
                      <a:pPr marL="95250">
                        <a:lnSpc>
                          <a:spcPct val="100000"/>
                        </a:lnSpc>
                        <a:spcBef>
                          <a:spcPts val="1835"/>
                        </a:spcBef>
                      </a:pPr>
                      <a:r>
                        <a:rPr sz="2400" b="1" spc="-5" dirty="0">
                          <a:latin typeface="Times New Roman"/>
                          <a:cs typeface="Times New Roman"/>
                        </a:rPr>
                        <a:t>Double</a:t>
                      </a:r>
                      <a:r>
                        <a:rPr sz="2400" b="1" spc="-35" dirty="0">
                          <a:latin typeface="Times New Roman"/>
                          <a:cs typeface="Times New Roman"/>
                        </a:rPr>
                        <a:t> </a:t>
                      </a:r>
                      <a:r>
                        <a:rPr sz="2400" b="1" spc="-5" dirty="0">
                          <a:latin typeface="Times New Roman"/>
                          <a:cs typeface="Times New Roman"/>
                        </a:rPr>
                        <a:t>Precision</a:t>
                      </a:r>
                      <a:endParaRPr sz="2400">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850"/>
                        </a:spcBef>
                      </a:pPr>
                      <a:r>
                        <a:rPr sz="3600" baseline="-23148" dirty="0">
                          <a:latin typeface="Times New Roman"/>
                          <a:cs typeface="Times New Roman"/>
                        </a:rPr>
                        <a:t>±</a:t>
                      </a:r>
                      <a:r>
                        <a:rPr sz="3600" spc="-30" baseline="-23148" dirty="0">
                          <a:latin typeface="Times New Roman"/>
                          <a:cs typeface="Times New Roman"/>
                        </a:rPr>
                        <a:t> </a:t>
                      </a:r>
                      <a:r>
                        <a:rPr sz="3600" baseline="-23148" dirty="0">
                          <a:latin typeface="Times New Roman"/>
                          <a:cs typeface="Times New Roman"/>
                        </a:rPr>
                        <a:t>(2</a:t>
                      </a:r>
                      <a:r>
                        <a:rPr sz="3600" spc="-22" baseline="-23148" dirty="0">
                          <a:latin typeface="Times New Roman"/>
                          <a:cs typeface="Times New Roman"/>
                        </a:rPr>
                        <a:t> </a:t>
                      </a:r>
                      <a:r>
                        <a:rPr sz="3600" baseline="-23148" dirty="0">
                          <a:latin typeface="Times New Roman"/>
                          <a:cs typeface="Times New Roman"/>
                        </a:rPr>
                        <a:t>–</a:t>
                      </a:r>
                      <a:r>
                        <a:rPr sz="3600" spc="-15" baseline="-23148" dirty="0">
                          <a:latin typeface="Times New Roman"/>
                          <a:cs typeface="Times New Roman"/>
                        </a:rPr>
                        <a:t> </a:t>
                      </a:r>
                      <a:r>
                        <a:rPr sz="3600" spc="-7" baseline="-23148" dirty="0">
                          <a:latin typeface="Times New Roman"/>
                          <a:cs typeface="Times New Roman"/>
                        </a:rPr>
                        <a:t>2</a:t>
                      </a:r>
                      <a:r>
                        <a:rPr sz="1600" spc="-5" dirty="0">
                          <a:latin typeface="Times New Roman"/>
                          <a:cs typeface="Times New Roman"/>
                        </a:rPr>
                        <a:t>-52)</a:t>
                      </a:r>
                      <a:r>
                        <a:rPr sz="1600" dirty="0">
                          <a:latin typeface="Times New Roman"/>
                          <a:cs typeface="Times New Roman"/>
                        </a:rPr>
                        <a:t> </a:t>
                      </a:r>
                      <a:r>
                        <a:rPr sz="3600" baseline="-23148" dirty="0">
                          <a:latin typeface="Times New Roman"/>
                          <a:cs typeface="Times New Roman"/>
                        </a:rPr>
                        <a:t>×</a:t>
                      </a:r>
                      <a:r>
                        <a:rPr sz="3600" spc="-15" baseline="-23148" dirty="0">
                          <a:latin typeface="Times New Roman"/>
                          <a:cs typeface="Times New Roman"/>
                        </a:rPr>
                        <a:t> </a:t>
                      </a:r>
                      <a:r>
                        <a:rPr sz="3600" spc="-7" baseline="-23148" dirty="0">
                          <a:latin typeface="Times New Roman"/>
                          <a:cs typeface="Times New Roman"/>
                        </a:rPr>
                        <a:t>2</a:t>
                      </a:r>
                      <a:r>
                        <a:rPr sz="1600" spc="-5" dirty="0">
                          <a:latin typeface="Times New Roman"/>
                          <a:cs typeface="Times New Roman"/>
                        </a:rPr>
                        <a:t>1023</a:t>
                      </a:r>
                      <a:endParaRPr sz="1600">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885">
                        <a:lnSpc>
                          <a:spcPct val="100000"/>
                        </a:lnSpc>
                        <a:spcBef>
                          <a:spcPts val="1835"/>
                        </a:spcBef>
                      </a:pPr>
                      <a:r>
                        <a:rPr sz="2400" spc="-5" dirty="0">
                          <a:latin typeface="Times New Roman"/>
                          <a:cs typeface="Times New Roman"/>
                        </a:rPr>
                        <a:t>approximately</a:t>
                      </a:r>
                      <a:r>
                        <a:rPr sz="2400" spc="-30" dirty="0">
                          <a:latin typeface="Times New Roman"/>
                          <a:cs typeface="Times New Roman"/>
                        </a:rPr>
                        <a:t> </a:t>
                      </a:r>
                      <a:r>
                        <a:rPr sz="2400" dirty="0">
                          <a:latin typeface="Times New Roman"/>
                          <a:cs typeface="Times New Roman"/>
                        </a:rPr>
                        <a:t>± </a:t>
                      </a:r>
                      <a:r>
                        <a:rPr sz="2400" spc="-5" dirty="0">
                          <a:latin typeface="Times New Roman"/>
                          <a:cs typeface="Times New Roman"/>
                        </a:rPr>
                        <a:t>10</a:t>
                      </a:r>
                      <a:r>
                        <a:rPr sz="2400" spc="-7" baseline="34722" dirty="0">
                          <a:latin typeface="Times New Roman"/>
                          <a:cs typeface="Times New Roman"/>
                        </a:rPr>
                        <a:t>308.25</a:t>
                      </a:r>
                      <a:endParaRPr sz="2400" baseline="34722">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5" name="object 5"/>
          <p:cNvSpPr txBox="1"/>
          <p:nvPr/>
        </p:nvSpPr>
        <p:spPr>
          <a:xfrm>
            <a:off x="781304" y="915014"/>
            <a:ext cx="9963785" cy="2346325"/>
          </a:xfrm>
          <a:prstGeom prst="rect">
            <a:avLst/>
          </a:prstGeom>
        </p:spPr>
        <p:txBody>
          <a:bodyPr vert="horz" wrap="square" lIns="0" tIns="12065" rIns="0" bIns="0" rtlCol="0">
            <a:spAutoFit/>
          </a:bodyPr>
          <a:lstStyle/>
          <a:p>
            <a:pPr marL="370205" marR="5080" indent="-358140" algn="just">
              <a:lnSpc>
                <a:spcPct val="150000"/>
              </a:lnSpc>
              <a:spcBef>
                <a:spcPts val="95"/>
              </a:spcBef>
              <a:buFont typeface="Wingdings"/>
              <a:buChar char=""/>
              <a:tabLst>
                <a:tab pos="370840" algn="l"/>
              </a:tabLst>
            </a:pPr>
            <a:r>
              <a:rPr sz="2400" dirty="0">
                <a:latin typeface="Times New Roman"/>
                <a:cs typeface="Times New Roman"/>
              </a:rPr>
              <a:t>Overflow generally </a:t>
            </a:r>
            <a:r>
              <a:rPr sz="2400" spc="-5" dirty="0">
                <a:latin typeface="Times New Roman"/>
                <a:cs typeface="Times New Roman"/>
              </a:rPr>
              <a:t>means </a:t>
            </a:r>
            <a:r>
              <a:rPr sz="2400" dirty="0">
                <a:latin typeface="Times New Roman"/>
                <a:cs typeface="Times New Roman"/>
              </a:rPr>
              <a:t>that values have grown too </a:t>
            </a:r>
            <a:r>
              <a:rPr sz="2400" spc="-10" dirty="0">
                <a:latin typeface="Times New Roman"/>
                <a:cs typeface="Times New Roman"/>
              </a:rPr>
              <a:t>large </a:t>
            </a:r>
            <a:r>
              <a:rPr sz="2400" dirty="0">
                <a:latin typeface="Times New Roman"/>
                <a:cs typeface="Times New Roman"/>
              </a:rPr>
              <a:t>to be represented. </a:t>
            </a:r>
            <a:r>
              <a:rPr sz="2400" spc="-585" dirty="0">
                <a:latin typeface="Times New Roman"/>
                <a:cs typeface="Times New Roman"/>
              </a:rPr>
              <a:t> </a:t>
            </a:r>
            <a:r>
              <a:rPr sz="2400" spc="-5" dirty="0">
                <a:latin typeface="Times New Roman"/>
                <a:cs typeface="Times New Roman"/>
              </a:rPr>
              <a:t>Underflow</a:t>
            </a:r>
            <a:r>
              <a:rPr sz="2400" dirty="0">
                <a:latin typeface="Times New Roman"/>
                <a:cs typeface="Times New Roman"/>
              </a:rPr>
              <a:t> is a less</a:t>
            </a:r>
            <a:r>
              <a:rPr sz="2400" spc="-10" dirty="0">
                <a:latin typeface="Times New Roman"/>
                <a:cs typeface="Times New Roman"/>
              </a:rPr>
              <a:t> </a:t>
            </a:r>
            <a:r>
              <a:rPr sz="2400" dirty="0">
                <a:latin typeface="Times New Roman"/>
                <a:cs typeface="Times New Roman"/>
              </a:rPr>
              <a:t>serious</a:t>
            </a:r>
            <a:r>
              <a:rPr sz="2400" spc="-30" dirty="0">
                <a:latin typeface="Times New Roman"/>
                <a:cs typeface="Times New Roman"/>
              </a:rPr>
              <a:t> </a:t>
            </a:r>
            <a:r>
              <a:rPr sz="2400" dirty="0">
                <a:latin typeface="Times New Roman"/>
                <a:cs typeface="Times New Roman"/>
              </a:rPr>
              <a:t>problem</a:t>
            </a:r>
            <a:r>
              <a:rPr sz="2400" spc="-15" dirty="0">
                <a:latin typeface="Times New Roman"/>
                <a:cs typeface="Times New Roman"/>
              </a:rPr>
              <a:t> </a:t>
            </a:r>
            <a:r>
              <a:rPr sz="2400" dirty="0">
                <a:latin typeface="Times New Roman"/>
                <a:cs typeface="Times New Roman"/>
              </a:rPr>
              <a:t>because</a:t>
            </a:r>
            <a:r>
              <a:rPr sz="2400" spc="-25" dirty="0">
                <a:latin typeface="Times New Roman"/>
                <a:cs typeface="Times New Roman"/>
              </a:rPr>
              <a:t> </a:t>
            </a:r>
            <a:r>
              <a:rPr sz="2400" dirty="0">
                <a:latin typeface="Times New Roman"/>
                <a:cs typeface="Times New Roman"/>
              </a:rPr>
              <a:t>is just</a:t>
            </a:r>
            <a:r>
              <a:rPr sz="2400" spc="-15" dirty="0">
                <a:latin typeface="Times New Roman"/>
                <a:cs typeface="Times New Roman"/>
              </a:rPr>
              <a:t> </a:t>
            </a:r>
            <a:r>
              <a:rPr sz="2400" dirty="0">
                <a:latin typeface="Times New Roman"/>
                <a:cs typeface="Times New Roman"/>
              </a:rPr>
              <a:t>denotes</a:t>
            </a:r>
            <a:r>
              <a:rPr sz="2400" spc="-15" dirty="0">
                <a:latin typeface="Times New Roman"/>
                <a:cs typeface="Times New Roman"/>
              </a:rPr>
              <a:t> </a:t>
            </a:r>
            <a:r>
              <a:rPr sz="2400" dirty="0">
                <a:latin typeface="Times New Roman"/>
                <a:cs typeface="Times New Roman"/>
              </a:rPr>
              <a:t>a loss of</a:t>
            </a:r>
            <a:r>
              <a:rPr sz="2400" spc="-5" dirty="0">
                <a:latin typeface="Times New Roman"/>
                <a:cs typeface="Times New Roman"/>
              </a:rPr>
              <a:t> </a:t>
            </a:r>
            <a:r>
              <a:rPr sz="2400" dirty="0">
                <a:latin typeface="Times New Roman"/>
                <a:cs typeface="Times New Roman"/>
              </a:rPr>
              <a:t>precision, </a:t>
            </a:r>
            <a:r>
              <a:rPr sz="2400" spc="-590" dirty="0">
                <a:latin typeface="Times New Roman"/>
                <a:cs typeface="Times New Roman"/>
              </a:rPr>
              <a:t> </a:t>
            </a:r>
            <a:r>
              <a:rPr sz="2400" spc="-5" dirty="0">
                <a:latin typeface="Times New Roman"/>
                <a:cs typeface="Times New Roman"/>
              </a:rPr>
              <a:t>which</a:t>
            </a:r>
            <a:r>
              <a:rPr sz="2400" dirty="0">
                <a:latin typeface="Times New Roman"/>
                <a:cs typeface="Times New Roman"/>
              </a:rPr>
              <a:t> </a:t>
            </a:r>
            <a:r>
              <a:rPr sz="2400" spc="-5" dirty="0">
                <a:latin typeface="Times New Roman"/>
                <a:cs typeface="Times New Roman"/>
              </a:rPr>
              <a:t>is </a:t>
            </a:r>
            <a:r>
              <a:rPr sz="2400" dirty="0">
                <a:latin typeface="Times New Roman"/>
                <a:cs typeface="Times New Roman"/>
              </a:rPr>
              <a:t>guaranteed</a:t>
            </a:r>
            <a:r>
              <a:rPr sz="2400" spc="-35"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dirty="0">
                <a:latin typeface="Times New Roman"/>
                <a:cs typeface="Times New Roman"/>
              </a:rPr>
              <a:t>be closely</a:t>
            </a:r>
            <a:r>
              <a:rPr sz="2400" spc="-40" dirty="0">
                <a:latin typeface="Times New Roman"/>
                <a:cs typeface="Times New Roman"/>
              </a:rPr>
              <a:t> </a:t>
            </a:r>
            <a:r>
              <a:rPr sz="2400" spc="-5" dirty="0">
                <a:latin typeface="Times New Roman"/>
                <a:cs typeface="Times New Roman"/>
              </a:rPr>
              <a:t>approximated</a:t>
            </a:r>
            <a:r>
              <a:rPr sz="2400" spc="-25" dirty="0">
                <a:latin typeface="Times New Roman"/>
                <a:cs typeface="Times New Roman"/>
              </a:rPr>
              <a:t> </a:t>
            </a:r>
            <a:r>
              <a:rPr sz="2400" dirty="0">
                <a:latin typeface="Times New Roman"/>
                <a:cs typeface="Times New Roman"/>
              </a:rPr>
              <a:t>by zero.</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total</a:t>
            </a:r>
            <a:r>
              <a:rPr sz="2400" spc="-20" dirty="0">
                <a:latin typeface="Times New Roman"/>
                <a:cs typeface="Times New Roman"/>
              </a:rPr>
              <a:t> </a:t>
            </a:r>
            <a:r>
              <a:rPr sz="2400" spc="-10" dirty="0">
                <a:latin typeface="Times New Roman"/>
                <a:cs typeface="Times New Roman"/>
              </a:rPr>
              <a:t>effective</a:t>
            </a:r>
            <a:r>
              <a:rPr sz="2400" spc="-20" dirty="0">
                <a:latin typeface="Times New Roman"/>
                <a:cs typeface="Times New Roman"/>
              </a:rPr>
              <a:t> </a:t>
            </a:r>
            <a:r>
              <a:rPr sz="2400" dirty="0">
                <a:latin typeface="Times New Roman"/>
                <a:cs typeface="Times New Roman"/>
              </a:rPr>
              <a:t>range</a:t>
            </a:r>
            <a:r>
              <a:rPr sz="2400" spc="-10" dirty="0">
                <a:latin typeface="Times New Roman"/>
                <a:cs typeface="Times New Roman"/>
              </a:rPr>
              <a:t> </a:t>
            </a:r>
            <a:r>
              <a:rPr sz="2400" dirty="0">
                <a:latin typeface="Times New Roman"/>
                <a:cs typeface="Times New Roman"/>
              </a:rPr>
              <a:t>of </a:t>
            </a:r>
            <a:r>
              <a:rPr sz="2400" spc="-5" dirty="0">
                <a:latin typeface="Times New Roman"/>
                <a:cs typeface="Times New Roman"/>
              </a:rPr>
              <a:t>finite</a:t>
            </a:r>
            <a:r>
              <a:rPr sz="2400" spc="-15" dirty="0">
                <a:latin typeface="Times New Roman"/>
                <a:cs typeface="Times New Roman"/>
              </a:rPr>
              <a:t> </a:t>
            </a:r>
            <a:r>
              <a:rPr sz="2400" dirty="0">
                <a:latin typeface="Times New Roman"/>
                <a:cs typeface="Times New Roman"/>
              </a:rPr>
              <a:t>IEEE</a:t>
            </a:r>
            <a:r>
              <a:rPr sz="2400" spc="-15" dirty="0">
                <a:latin typeface="Times New Roman"/>
                <a:cs typeface="Times New Roman"/>
              </a:rPr>
              <a:t> </a:t>
            </a:r>
            <a:r>
              <a:rPr sz="2400" dirty="0">
                <a:latin typeface="Times New Roman"/>
                <a:cs typeface="Times New Roman"/>
              </a:rPr>
              <a:t>floating-point</a:t>
            </a:r>
            <a:r>
              <a:rPr sz="2400" spc="-40" dirty="0">
                <a:latin typeface="Times New Roman"/>
                <a:cs typeface="Times New Roman"/>
              </a:rPr>
              <a:t> </a:t>
            </a:r>
            <a:r>
              <a:rPr sz="2400" spc="-5" dirty="0">
                <a:latin typeface="Times New Roman"/>
                <a:cs typeface="Times New Roman"/>
              </a:rPr>
              <a:t>numbers</a:t>
            </a:r>
            <a:r>
              <a:rPr sz="2400" spc="10" dirty="0">
                <a:latin typeface="Times New Roman"/>
                <a:cs typeface="Times New Roman"/>
              </a:rPr>
              <a:t> </a:t>
            </a:r>
            <a:r>
              <a:rPr sz="2400" spc="-5" dirty="0">
                <a:latin typeface="Times New Roman"/>
                <a:cs typeface="Times New Roman"/>
              </a:rPr>
              <a:t>is</a:t>
            </a:r>
            <a:endParaRPr sz="2400">
              <a:latin typeface="Times New Roman"/>
              <a:cs typeface="Times New Roman"/>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712" y="261620"/>
            <a:ext cx="7324725" cy="696595"/>
          </a:xfrm>
          <a:prstGeom prst="rect">
            <a:avLst/>
          </a:prstGeom>
        </p:spPr>
        <p:txBody>
          <a:bodyPr vert="horz" wrap="square" lIns="0" tIns="12700" rIns="0" bIns="0" rtlCol="0">
            <a:spAutoFit/>
          </a:bodyPr>
          <a:lstStyle/>
          <a:p>
            <a:pPr marL="12700">
              <a:lnSpc>
                <a:spcPct val="100000"/>
              </a:lnSpc>
              <a:spcBef>
                <a:spcPts val="100"/>
              </a:spcBef>
            </a:pPr>
            <a:r>
              <a:rPr dirty="0"/>
              <a:t>IEEE</a:t>
            </a:r>
            <a:r>
              <a:rPr spc="-15" dirty="0"/>
              <a:t> </a:t>
            </a:r>
            <a:r>
              <a:rPr dirty="0"/>
              <a:t>754</a:t>
            </a:r>
            <a:r>
              <a:rPr spc="-30" dirty="0"/>
              <a:t> </a:t>
            </a:r>
            <a:r>
              <a:rPr dirty="0"/>
              <a:t>-</a:t>
            </a:r>
            <a:r>
              <a:rPr spc="-15" dirty="0"/>
              <a:t> </a:t>
            </a:r>
            <a:r>
              <a:rPr dirty="0"/>
              <a:t>Special</a:t>
            </a:r>
            <a:r>
              <a:rPr spc="-30" dirty="0"/>
              <a:t> </a:t>
            </a:r>
            <a:r>
              <a:rPr dirty="0"/>
              <a:t>Operations</a:t>
            </a:r>
          </a:p>
        </p:txBody>
      </p:sp>
      <p:pic>
        <p:nvPicPr>
          <p:cNvPr id="3" name="object 3"/>
          <p:cNvPicPr/>
          <p:nvPr/>
        </p:nvPicPr>
        <p:blipFill>
          <a:blip r:embed="rId2" cstate="print"/>
          <a:stretch>
            <a:fillRect/>
          </a:stretch>
        </p:blipFill>
        <p:spPr>
          <a:xfrm>
            <a:off x="10054840" y="142215"/>
            <a:ext cx="1945944" cy="661109"/>
          </a:xfrm>
          <a:prstGeom prst="rect">
            <a:avLst/>
          </a:prstGeom>
        </p:spPr>
      </p:pic>
      <p:graphicFrame>
        <p:nvGraphicFramePr>
          <p:cNvPr id="4" name="object 4"/>
          <p:cNvGraphicFramePr>
            <a:graphicFrameLocks noGrp="1"/>
          </p:cNvGraphicFramePr>
          <p:nvPr/>
        </p:nvGraphicFramePr>
        <p:xfrm>
          <a:off x="474662" y="1563750"/>
          <a:ext cx="5291454" cy="4173473"/>
        </p:xfrm>
        <a:graphic>
          <a:graphicData uri="http://schemas.openxmlformats.org/drawingml/2006/table">
            <a:tbl>
              <a:tblPr firstRow="1" bandRow="1">
                <a:tableStyleId>{2D5ABB26-0587-4C30-8999-92F81FD0307C}</a:tableStyleId>
              </a:tblPr>
              <a:tblGrid>
                <a:gridCol w="3376929">
                  <a:extLst>
                    <a:ext uri="{9D8B030D-6E8A-4147-A177-3AD203B41FA5}">
                      <a16:colId xmlns:a16="http://schemas.microsoft.com/office/drawing/2014/main" val="20000"/>
                    </a:ext>
                  </a:extLst>
                </a:gridCol>
                <a:gridCol w="1914525">
                  <a:extLst>
                    <a:ext uri="{9D8B030D-6E8A-4147-A177-3AD203B41FA5}">
                      <a16:colId xmlns:a16="http://schemas.microsoft.com/office/drawing/2014/main" val="20001"/>
                    </a:ext>
                  </a:extLst>
                </a:gridCol>
              </a:tblGrid>
              <a:tr h="724788">
                <a:tc>
                  <a:txBody>
                    <a:bodyPr/>
                    <a:lstStyle/>
                    <a:p>
                      <a:pPr algn="ctr">
                        <a:lnSpc>
                          <a:spcPct val="100000"/>
                        </a:lnSpc>
                        <a:spcBef>
                          <a:spcPts val="1330"/>
                        </a:spcBef>
                      </a:pPr>
                      <a:r>
                        <a:rPr sz="2400" b="1" dirty="0">
                          <a:latin typeface="Times New Roman"/>
                          <a:cs typeface="Times New Roman"/>
                        </a:rPr>
                        <a:t>Operation</a:t>
                      </a:r>
                      <a:endParaRPr sz="2400">
                        <a:latin typeface="Times New Roman"/>
                        <a:cs typeface="Times New Roman"/>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330"/>
                        </a:spcBef>
                      </a:pPr>
                      <a:r>
                        <a:rPr sz="2400" b="1" dirty="0">
                          <a:latin typeface="Times New Roman"/>
                          <a:cs typeface="Times New Roman"/>
                        </a:rPr>
                        <a:t>Result</a:t>
                      </a:r>
                      <a:endParaRPr sz="2400">
                        <a:latin typeface="Times New Roman"/>
                        <a:cs typeface="Times New Roman"/>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12775">
                <a:tc>
                  <a:txBody>
                    <a:bodyPr/>
                    <a:lstStyle/>
                    <a:p>
                      <a:pPr algn="ctr">
                        <a:lnSpc>
                          <a:spcPct val="100000"/>
                        </a:lnSpc>
                        <a:spcBef>
                          <a:spcPts val="820"/>
                        </a:spcBef>
                      </a:pPr>
                      <a:r>
                        <a:rPr sz="2400" dirty="0">
                          <a:latin typeface="Times New Roman"/>
                          <a:cs typeface="Times New Roman"/>
                        </a:rPr>
                        <a:t>n</a:t>
                      </a:r>
                      <a:r>
                        <a:rPr sz="2400" spc="-35" dirty="0">
                          <a:latin typeface="Times New Roman"/>
                          <a:cs typeface="Times New Roman"/>
                        </a:rPr>
                        <a:t> </a:t>
                      </a:r>
                      <a:r>
                        <a:rPr sz="2400" dirty="0">
                          <a:latin typeface="Times New Roman"/>
                          <a:cs typeface="Times New Roman"/>
                        </a:rPr>
                        <a:t>÷</a:t>
                      </a:r>
                      <a:r>
                        <a:rPr sz="2400" spc="-3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041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820"/>
                        </a:spcBef>
                      </a:pPr>
                      <a:r>
                        <a:rPr sz="2400" dirty="0">
                          <a:latin typeface="Times New Roman"/>
                          <a:cs typeface="Times New Roman"/>
                        </a:rPr>
                        <a:t>0</a:t>
                      </a:r>
                      <a:endParaRPr sz="2400">
                        <a:latin typeface="Times New Roman"/>
                        <a:cs typeface="Times New Roman"/>
                      </a:endParaRPr>
                    </a:p>
                  </a:txBody>
                  <a:tcPr marL="0" marR="0" marT="1041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12775">
                <a:tc>
                  <a:txBody>
                    <a:bodyPr/>
                    <a:lstStyle/>
                    <a:p>
                      <a:pPr algn="ctr">
                        <a:lnSpc>
                          <a:spcPct val="100000"/>
                        </a:lnSpc>
                        <a:spcBef>
                          <a:spcPts val="819"/>
                        </a:spcBef>
                      </a:pPr>
                      <a:r>
                        <a:rPr sz="2400" dirty="0">
                          <a:latin typeface="Times New Roman"/>
                          <a:cs typeface="Times New Roman"/>
                        </a:rPr>
                        <a:t>±Infinity</a:t>
                      </a:r>
                      <a:r>
                        <a:rPr sz="2400" spc="-6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819"/>
                        </a:spcBef>
                      </a:pP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12775">
                <a:tc>
                  <a:txBody>
                    <a:bodyPr/>
                    <a:lstStyle/>
                    <a:p>
                      <a:pPr marL="1270" algn="ctr">
                        <a:lnSpc>
                          <a:spcPct val="100000"/>
                        </a:lnSpc>
                        <a:spcBef>
                          <a:spcPts val="819"/>
                        </a:spcBef>
                      </a:pPr>
                      <a:r>
                        <a:rPr sz="2400" dirty="0">
                          <a:latin typeface="Times New Roman"/>
                          <a:cs typeface="Times New Roman"/>
                        </a:rPr>
                        <a:t>±nonZero</a:t>
                      </a:r>
                      <a:r>
                        <a:rPr sz="2400" spc="-5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±0</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819"/>
                        </a:spcBef>
                      </a:pP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12775">
                <a:tc>
                  <a:txBody>
                    <a:bodyPr/>
                    <a:lstStyle/>
                    <a:p>
                      <a:pPr algn="ctr">
                        <a:lnSpc>
                          <a:spcPct val="100000"/>
                        </a:lnSpc>
                        <a:spcBef>
                          <a:spcPts val="819"/>
                        </a:spcBef>
                      </a:pPr>
                      <a:r>
                        <a:rPr sz="2400" dirty="0">
                          <a:latin typeface="Times New Roman"/>
                          <a:cs typeface="Times New Roman"/>
                        </a:rPr>
                        <a:t>±finite</a:t>
                      </a:r>
                      <a:r>
                        <a:rPr sz="2400" spc="-65" dirty="0">
                          <a:latin typeface="Times New Roman"/>
                          <a:cs typeface="Times New Roman"/>
                        </a:rPr>
                        <a:t> </a:t>
                      </a: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819"/>
                        </a:spcBef>
                      </a:pP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997585">
                <a:tc>
                  <a:txBody>
                    <a:bodyPr/>
                    <a:lstStyle/>
                    <a:p>
                      <a:pPr marL="570230" marR="562610" indent="42545">
                        <a:lnSpc>
                          <a:spcPct val="100000"/>
                        </a:lnSpc>
                        <a:spcBef>
                          <a:spcPts val="900"/>
                        </a:spcBef>
                      </a:pPr>
                      <a:r>
                        <a:rPr sz="2400" dirty="0">
                          <a:latin typeface="Times New Roman"/>
                          <a:cs typeface="Times New Roman"/>
                        </a:rPr>
                        <a:t>Infinity + Infinity </a:t>
                      </a:r>
                      <a:r>
                        <a:rPr sz="2400" spc="-585" dirty="0">
                          <a:latin typeface="Times New Roman"/>
                          <a:cs typeface="Times New Roman"/>
                        </a:rPr>
                        <a:t> </a:t>
                      </a:r>
                      <a:r>
                        <a:rPr sz="2400" dirty="0">
                          <a:latin typeface="Times New Roman"/>
                          <a:cs typeface="Times New Roman"/>
                        </a:rPr>
                        <a:t>Infinity</a:t>
                      </a:r>
                      <a:r>
                        <a:rPr sz="2400" spc="-70" dirty="0">
                          <a:latin typeface="Times New Roman"/>
                          <a:cs typeface="Times New Roman"/>
                        </a:rPr>
                        <a:t> </a:t>
                      </a:r>
                      <a:r>
                        <a:rPr sz="2400" dirty="0">
                          <a:latin typeface="Times New Roman"/>
                          <a:cs typeface="Times New Roman"/>
                        </a:rPr>
                        <a:t>–</a:t>
                      </a:r>
                      <a:r>
                        <a:rPr sz="2400" spc="-4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143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340"/>
                        </a:spcBef>
                      </a:pPr>
                      <a:r>
                        <a:rPr sz="2400" dirty="0">
                          <a:latin typeface="Times New Roman"/>
                          <a:cs typeface="Times New Roman"/>
                        </a:rPr>
                        <a:t>+Infinity</a:t>
                      </a:r>
                      <a:endParaRPr sz="2400">
                        <a:latin typeface="Times New Roman"/>
                        <a:cs typeface="Times New Roman"/>
                      </a:endParaRPr>
                    </a:p>
                  </a:txBody>
                  <a:tcPr marL="0" marR="0" marT="2971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218173" y="1576577"/>
          <a:ext cx="5234304" cy="4173434"/>
        </p:xfrm>
        <a:graphic>
          <a:graphicData uri="http://schemas.openxmlformats.org/drawingml/2006/table">
            <a:tbl>
              <a:tblPr firstRow="1" bandRow="1">
                <a:tableStyleId>{2D5ABB26-0587-4C30-8999-92F81FD0307C}</a:tableStyleId>
              </a:tblPr>
              <a:tblGrid>
                <a:gridCol w="3348354">
                  <a:extLst>
                    <a:ext uri="{9D8B030D-6E8A-4147-A177-3AD203B41FA5}">
                      <a16:colId xmlns:a16="http://schemas.microsoft.com/office/drawing/2014/main" val="20000"/>
                    </a:ext>
                  </a:extLst>
                </a:gridCol>
                <a:gridCol w="1885950">
                  <a:extLst>
                    <a:ext uri="{9D8B030D-6E8A-4147-A177-3AD203B41FA5}">
                      <a16:colId xmlns:a16="http://schemas.microsoft.com/office/drawing/2014/main" val="20001"/>
                    </a:ext>
                  </a:extLst>
                </a:gridCol>
              </a:tblGrid>
              <a:tr h="724662">
                <a:tc>
                  <a:txBody>
                    <a:bodyPr/>
                    <a:lstStyle/>
                    <a:p>
                      <a:pPr marL="635" algn="ctr">
                        <a:lnSpc>
                          <a:spcPct val="100000"/>
                        </a:lnSpc>
                        <a:spcBef>
                          <a:spcPts val="1330"/>
                        </a:spcBef>
                      </a:pPr>
                      <a:r>
                        <a:rPr sz="2400" b="1" dirty="0">
                          <a:latin typeface="Times New Roman"/>
                          <a:cs typeface="Times New Roman"/>
                        </a:rPr>
                        <a:t>Operation</a:t>
                      </a:r>
                      <a:endParaRPr sz="2400">
                        <a:latin typeface="Times New Roman"/>
                        <a:cs typeface="Times New Roman"/>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330"/>
                        </a:spcBef>
                      </a:pPr>
                      <a:r>
                        <a:rPr sz="2400" b="1" spc="-5" dirty="0">
                          <a:latin typeface="Times New Roman"/>
                          <a:cs typeface="Times New Roman"/>
                        </a:rPr>
                        <a:t>Result</a:t>
                      </a:r>
                      <a:endParaRPr sz="2400">
                        <a:latin typeface="Times New Roman"/>
                        <a:cs typeface="Times New Roman"/>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997585">
                <a:tc>
                  <a:txBody>
                    <a:bodyPr/>
                    <a:lstStyle/>
                    <a:p>
                      <a:pPr marL="556895">
                        <a:lnSpc>
                          <a:spcPct val="100000"/>
                        </a:lnSpc>
                        <a:spcBef>
                          <a:spcPts val="894"/>
                        </a:spcBef>
                      </a:pPr>
                      <a:r>
                        <a:rPr sz="2400" dirty="0">
                          <a:latin typeface="Times New Roman"/>
                          <a:cs typeface="Times New Roman"/>
                        </a:rPr>
                        <a:t>-Infinity</a:t>
                      </a:r>
                      <a:r>
                        <a:rPr sz="2400" spc="-45"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Infinity</a:t>
                      </a:r>
                      <a:endParaRPr sz="2400">
                        <a:latin typeface="Times New Roman"/>
                        <a:cs typeface="Times New Roman"/>
                      </a:endParaRPr>
                    </a:p>
                    <a:p>
                      <a:pPr marL="433705">
                        <a:lnSpc>
                          <a:spcPct val="100000"/>
                        </a:lnSpc>
                      </a:pPr>
                      <a:r>
                        <a:rPr sz="2400" dirty="0">
                          <a:latin typeface="Times New Roman"/>
                          <a:cs typeface="Times New Roman"/>
                        </a:rPr>
                        <a:t>-Infinity</a:t>
                      </a:r>
                      <a:r>
                        <a:rPr sz="2400" spc="-4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136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335"/>
                        </a:spcBef>
                      </a:pPr>
                      <a:r>
                        <a:rPr sz="2400" dirty="0">
                          <a:latin typeface="Times New Roman"/>
                          <a:cs typeface="Times New Roman"/>
                        </a:rPr>
                        <a:t>–</a:t>
                      </a:r>
                      <a:r>
                        <a:rPr sz="2400" spc="-4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296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12901">
                <a:tc>
                  <a:txBody>
                    <a:bodyPr/>
                    <a:lstStyle/>
                    <a:p>
                      <a:pPr marL="1905" algn="ctr">
                        <a:lnSpc>
                          <a:spcPct val="100000"/>
                        </a:lnSpc>
                        <a:spcBef>
                          <a:spcPts val="825"/>
                        </a:spcBef>
                      </a:pPr>
                      <a:r>
                        <a:rPr sz="2400" dirty="0">
                          <a:latin typeface="Times New Roman"/>
                          <a:cs typeface="Times New Roman"/>
                        </a:rPr>
                        <a:t>±0</a:t>
                      </a:r>
                      <a:r>
                        <a:rPr sz="2400" spc="-45"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±0</a:t>
                      </a:r>
                      <a:endParaRPr sz="2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825"/>
                        </a:spcBef>
                      </a:pPr>
                      <a:r>
                        <a:rPr sz="2400" spc="-5" dirty="0">
                          <a:latin typeface="Times New Roman"/>
                          <a:cs typeface="Times New Roman"/>
                        </a:rPr>
                        <a:t>NaN</a:t>
                      </a:r>
                      <a:endParaRPr sz="2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12775">
                <a:tc>
                  <a:txBody>
                    <a:bodyPr/>
                    <a:lstStyle/>
                    <a:p>
                      <a:pPr marL="1270" algn="ctr">
                        <a:lnSpc>
                          <a:spcPct val="100000"/>
                        </a:lnSpc>
                        <a:spcBef>
                          <a:spcPts val="819"/>
                        </a:spcBef>
                      </a:pPr>
                      <a:r>
                        <a:rPr sz="2400" dirty="0">
                          <a:latin typeface="Times New Roman"/>
                          <a:cs typeface="Times New Roman"/>
                        </a:rPr>
                        <a:t>±Infinity</a:t>
                      </a:r>
                      <a:r>
                        <a:rPr sz="2400" spc="-55" dirty="0">
                          <a:latin typeface="Times New Roman"/>
                          <a:cs typeface="Times New Roman"/>
                        </a:rPr>
                        <a:t> </a:t>
                      </a: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819"/>
                        </a:spcBef>
                      </a:pPr>
                      <a:r>
                        <a:rPr sz="2400" dirty="0">
                          <a:latin typeface="Times New Roman"/>
                          <a:cs typeface="Times New Roman"/>
                        </a:rPr>
                        <a:t>NaN</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12775">
                <a:tc>
                  <a:txBody>
                    <a:bodyPr/>
                    <a:lstStyle/>
                    <a:p>
                      <a:pPr marL="1905" algn="ctr">
                        <a:lnSpc>
                          <a:spcPct val="100000"/>
                        </a:lnSpc>
                        <a:spcBef>
                          <a:spcPts val="819"/>
                        </a:spcBef>
                      </a:pPr>
                      <a:r>
                        <a:rPr sz="2400" dirty="0">
                          <a:latin typeface="Times New Roman"/>
                          <a:cs typeface="Times New Roman"/>
                        </a:rPr>
                        <a:t>±Infinity</a:t>
                      </a:r>
                      <a:r>
                        <a:rPr sz="2400" spc="-6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0</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819"/>
                        </a:spcBef>
                      </a:pPr>
                      <a:r>
                        <a:rPr sz="2400" spc="-5" dirty="0">
                          <a:latin typeface="Times New Roman"/>
                          <a:cs typeface="Times New Roman"/>
                        </a:rPr>
                        <a:t>NaN</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12736">
                <a:tc>
                  <a:txBody>
                    <a:bodyPr/>
                    <a:lstStyle/>
                    <a:p>
                      <a:pPr marL="1270" algn="ctr">
                        <a:lnSpc>
                          <a:spcPct val="100000"/>
                        </a:lnSpc>
                        <a:spcBef>
                          <a:spcPts val="825"/>
                        </a:spcBef>
                      </a:pPr>
                      <a:r>
                        <a:rPr sz="2400" spc="-5" dirty="0">
                          <a:latin typeface="Times New Roman"/>
                          <a:cs typeface="Times New Roman"/>
                        </a:rPr>
                        <a:t>NaN</a:t>
                      </a:r>
                      <a:r>
                        <a:rPr sz="2400" spc="-2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spc="-5" dirty="0">
                          <a:latin typeface="Times New Roman"/>
                          <a:cs typeface="Times New Roman"/>
                        </a:rPr>
                        <a:t>NaN</a:t>
                      </a:r>
                      <a:endParaRPr sz="2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825"/>
                        </a:spcBef>
                      </a:pPr>
                      <a:r>
                        <a:rPr sz="2400" spc="-5" dirty="0">
                          <a:latin typeface="Times New Roman"/>
                          <a:cs typeface="Times New Roman"/>
                        </a:rPr>
                        <a:t>False</a:t>
                      </a:r>
                      <a:endParaRPr sz="2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5764B-2D93-6FC3-765F-9B26036A4197}"/>
              </a:ext>
            </a:extLst>
          </p:cNvPr>
          <p:cNvSpPr>
            <a:spLocks noGrp="1"/>
          </p:cNvSpPr>
          <p:nvPr>
            <p:ph type="title"/>
          </p:nvPr>
        </p:nvSpPr>
        <p:spPr/>
        <p:txBody>
          <a:bodyPr/>
          <a:lstStyle/>
          <a:p>
            <a:r>
              <a:rPr lang="en-IN" i="0" dirty="0">
                <a:solidFill>
                  <a:srgbClr val="333333"/>
                </a:solidFill>
                <a:effectLst/>
                <a:latin typeface="Georgia" panose="02040502050405020303" pitchFamily="18" charset="0"/>
              </a:rPr>
              <a:t>				</a:t>
            </a:r>
            <a:r>
              <a:rPr lang="en-IN" i="0" dirty="0">
                <a:solidFill>
                  <a:srgbClr val="C00000"/>
                </a:solidFill>
                <a:effectLst/>
                <a:latin typeface="Georgia" panose="02040502050405020303" pitchFamily="18" charset="0"/>
              </a:rPr>
              <a:t>Design Issues </a:t>
            </a:r>
            <a:br>
              <a:rPr lang="en-IN" b="0" i="0" dirty="0">
                <a:solidFill>
                  <a:srgbClr val="C00000"/>
                </a:solidFill>
                <a:effectLst/>
                <a:latin typeface="Georgia" panose="02040502050405020303" pitchFamily="18" charset="0"/>
              </a:rPr>
            </a:br>
            <a:endParaRPr lang="en-US" dirty="0">
              <a:solidFill>
                <a:srgbClr val="C00000"/>
              </a:solidFill>
            </a:endParaRPr>
          </a:p>
        </p:txBody>
      </p:sp>
      <p:sp>
        <p:nvSpPr>
          <p:cNvPr id="3" name="Content Placeholder 2">
            <a:extLst>
              <a:ext uri="{FF2B5EF4-FFF2-40B4-BE49-F238E27FC236}">
                <a16:creationId xmlns:a16="http://schemas.microsoft.com/office/drawing/2014/main" id="{AAC07C96-4F41-F249-0800-FC6FB0394A8A}"/>
              </a:ext>
            </a:extLst>
          </p:cNvPr>
          <p:cNvSpPr>
            <a:spLocks noGrp="1"/>
          </p:cNvSpPr>
          <p:nvPr>
            <p:ph idx="1"/>
          </p:nvPr>
        </p:nvSpPr>
        <p:spPr/>
        <p:txBody>
          <a:bodyPr/>
          <a:lstStyle/>
          <a:p>
            <a:pPr marL="0" indent="0" algn="l">
              <a:buNone/>
            </a:pPr>
            <a:endParaRPr lang="en-IN" b="0" i="0" dirty="0">
              <a:solidFill>
                <a:srgbClr val="333333"/>
              </a:solidFill>
              <a:effectLst/>
              <a:latin typeface="Georgia" panose="02040502050405020303" pitchFamily="18" charset="0"/>
            </a:endParaRPr>
          </a:p>
          <a:p>
            <a:pPr marL="0" indent="0" algn="l">
              <a:buNone/>
            </a:pPr>
            <a:r>
              <a:rPr lang="en-IN" b="0" i="0" dirty="0">
                <a:solidFill>
                  <a:srgbClr val="666666"/>
                </a:solidFill>
                <a:effectLst/>
                <a:latin typeface="Tahoma" panose="020B0604030504040204" pitchFamily="34" charset="0"/>
              </a:rPr>
              <a:t>The circuit functionality of a 1 bit ALU is shown here, depending upon the control signal S</a:t>
            </a:r>
            <a:r>
              <a:rPr lang="en-IN" b="0" i="0" baseline="-25000" dirty="0">
                <a:solidFill>
                  <a:srgbClr val="666666"/>
                </a:solidFill>
                <a:effectLst/>
                <a:latin typeface="Tahoma" panose="020B0604030504040204" pitchFamily="34" charset="0"/>
              </a:rPr>
              <a:t>1</a:t>
            </a:r>
            <a:r>
              <a:rPr lang="en-IN" b="0" i="0" dirty="0">
                <a:solidFill>
                  <a:srgbClr val="666666"/>
                </a:solidFill>
                <a:effectLst/>
                <a:latin typeface="Tahoma" panose="020B0604030504040204" pitchFamily="34" charset="0"/>
              </a:rPr>
              <a:t> and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the circuit operates as follows:</a:t>
            </a:r>
          </a:p>
          <a:p>
            <a:pPr marL="0" indent="0" algn="l">
              <a:buNone/>
            </a:pPr>
            <a:endParaRPr lang="en-IN" b="0" i="0" dirty="0">
              <a:solidFill>
                <a:srgbClr val="666666"/>
              </a:solidFill>
              <a:effectLst/>
              <a:latin typeface="Tahoma" panose="020B0604030504040204" pitchFamily="34" charset="0"/>
            </a:endParaRPr>
          </a:p>
          <a:p>
            <a:pPr marL="0" indent="0" algn="l">
              <a:buNone/>
            </a:pPr>
            <a:r>
              <a:rPr lang="en-IN" b="0" i="0" dirty="0">
                <a:solidFill>
                  <a:srgbClr val="666666"/>
                </a:solidFill>
                <a:effectLst/>
                <a:latin typeface="Tahoma" panose="020B0604030504040204" pitchFamily="34" charset="0"/>
              </a:rPr>
              <a:t>for Control signal </a:t>
            </a:r>
            <a:r>
              <a:rPr lang="en-IN" b="1" i="0" dirty="0">
                <a:solidFill>
                  <a:srgbClr val="666666"/>
                </a:solidFill>
                <a:effectLst/>
                <a:latin typeface="Tahoma" panose="020B0604030504040204" pitchFamily="34" charset="0"/>
              </a:rPr>
              <a:t>S</a:t>
            </a:r>
            <a:r>
              <a:rPr lang="en-IN" b="1" i="0" baseline="-25000" dirty="0">
                <a:solidFill>
                  <a:srgbClr val="666666"/>
                </a:solidFill>
                <a:effectLst/>
                <a:latin typeface="Tahoma" panose="020B0604030504040204" pitchFamily="34" charset="0"/>
              </a:rPr>
              <a:t>1</a:t>
            </a:r>
            <a:r>
              <a:rPr lang="en-IN" b="1" i="0" dirty="0">
                <a:solidFill>
                  <a:srgbClr val="666666"/>
                </a:solidFill>
                <a:effectLst/>
                <a:latin typeface="Tahoma" panose="020B0604030504040204" pitchFamily="34" charset="0"/>
              </a:rPr>
              <a:t> = 0</a:t>
            </a:r>
            <a:r>
              <a:rPr lang="en-IN" b="0" i="0" dirty="0">
                <a:solidFill>
                  <a:srgbClr val="666666"/>
                </a:solidFill>
                <a:effectLst/>
                <a:latin typeface="Tahoma" panose="020B0604030504040204" pitchFamily="34" charset="0"/>
              </a:rPr>
              <a:t> ,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 0, the output is </a:t>
            </a:r>
            <a:r>
              <a:rPr lang="en-IN" b="1" i="0" dirty="0">
                <a:solidFill>
                  <a:srgbClr val="666666"/>
                </a:solidFill>
                <a:effectLst/>
                <a:latin typeface="Tahoma" panose="020B0604030504040204" pitchFamily="34" charset="0"/>
              </a:rPr>
              <a:t>A And B</a:t>
            </a:r>
            <a:r>
              <a:rPr lang="en-IN" b="0" i="0" dirty="0">
                <a:solidFill>
                  <a:srgbClr val="666666"/>
                </a:solidFill>
                <a:effectLst/>
                <a:latin typeface="Tahoma" panose="020B0604030504040204" pitchFamily="34" charset="0"/>
              </a:rPr>
              <a:t>,</a:t>
            </a:r>
          </a:p>
          <a:p>
            <a:pPr marL="0" indent="0" algn="l">
              <a:buNone/>
            </a:pPr>
            <a:r>
              <a:rPr lang="en-IN" b="0" i="0" dirty="0">
                <a:solidFill>
                  <a:srgbClr val="666666"/>
                </a:solidFill>
                <a:effectLst/>
                <a:latin typeface="Tahoma" panose="020B0604030504040204" pitchFamily="34" charset="0"/>
              </a:rPr>
              <a:t>for Control signal </a:t>
            </a:r>
            <a:r>
              <a:rPr lang="en-IN" b="1" i="0" dirty="0">
                <a:solidFill>
                  <a:srgbClr val="666666"/>
                </a:solidFill>
                <a:effectLst/>
                <a:latin typeface="Tahoma" panose="020B0604030504040204" pitchFamily="34" charset="0"/>
              </a:rPr>
              <a:t>S</a:t>
            </a:r>
            <a:r>
              <a:rPr lang="en-IN" b="1" i="0" baseline="-25000" dirty="0">
                <a:solidFill>
                  <a:srgbClr val="666666"/>
                </a:solidFill>
                <a:effectLst/>
                <a:latin typeface="Tahoma" panose="020B0604030504040204" pitchFamily="34" charset="0"/>
              </a:rPr>
              <a:t>1</a:t>
            </a:r>
            <a:r>
              <a:rPr lang="en-IN" b="1" i="0" dirty="0">
                <a:solidFill>
                  <a:srgbClr val="666666"/>
                </a:solidFill>
                <a:effectLst/>
                <a:latin typeface="Tahoma" panose="020B0604030504040204" pitchFamily="34" charset="0"/>
              </a:rPr>
              <a:t> = 0</a:t>
            </a:r>
            <a:r>
              <a:rPr lang="en-IN" b="0" i="0" dirty="0">
                <a:solidFill>
                  <a:srgbClr val="666666"/>
                </a:solidFill>
                <a:effectLst/>
                <a:latin typeface="Tahoma" panose="020B0604030504040204" pitchFamily="34" charset="0"/>
              </a:rPr>
              <a:t> ,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 1, the output is </a:t>
            </a:r>
            <a:r>
              <a:rPr lang="en-IN" b="1" i="0" dirty="0">
                <a:solidFill>
                  <a:srgbClr val="666666"/>
                </a:solidFill>
                <a:effectLst/>
                <a:latin typeface="Tahoma" panose="020B0604030504040204" pitchFamily="34" charset="0"/>
              </a:rPr>
              <a:t>A Or B</a:t>
            </a:r>
            <a:r>
              <a:rPr lang="en-IN" b="0" i="0" dirty="0">
                <a:solidFill>
                  <a:srgbClr val="666666"/>
                </a:solidFill>
                <a:effectLst/>
                <a:latin typeface="Tahoma" panose="020B0604030504040204" pitchFamily="34" charset="0"/>
              </a:rPr>
              <a:t>,</a:t>
            </a:r>
          </a:p>
          <a:p>
            <a:pPr marL="0" indent="0" algn="l">
              <a:buNone/>
            </a:pPr>
            <a:r>
              <a:rPr lang="en-IN" b="0" i="0" dirty="0">
                <a:solidFill>
                  <a:srgbClr val="666666"/>
                </a:solidFill>
                <a:effectLst/>
                <a:latin typeface="Tahoma" panose="020B0604030504040204" pitchFamily="34" charset="0"/>
              </a:rPr>
              <a:t>for Control signal </a:t>
            </a:r>
            <a:r>
              <a:rPr lang="en-IN" b="1" i="0" dirty="0">
                <a:solidFill>
                  <a:srgbClr val="666666"/>
                </a:solidFill>
                <a:effectLst/>
                <a:latin typeface="Tahoma" panose="020B0604030504040204" pitchFamily="34" charset="0"/>
              </a:rPr>
              <a:t>S</a:t>
            </a:r>
            <a:r>
              <a:rPr lang="en-IN" b="1" i="0" baseline="-25000" dirty="0">
                <a:solidFill>
                  <a:srgbClr val="666666"/>
                </a:solidFill>
                <a:effectLst/>
                <a:latin typeface="Tahoma" panose="020B0604030504040204" pitchFamily="34" charset="0"/>
              </a:rPr>
              <a:t>1</a:t>
            </a:r>
            <a:r>
              <a:rPr lang="en-IN" b="1" i="0" dirty="0">
                <a:solidFill>
                  <a:srgbClr val="666666"/>
                </a:solidFill>
                <a:effectLst/>
                <a:latin typeface="Tahoma" panose="020B0604030504040204" pitchFamily="34" charset="0"/>
              </a:rPr>
              <a:t> = 1</a:t>
            </a:r>
            <a:r>
              <a:rPr lang="en-IN" b="0" i="0" dirty="0">
                <a:solidFill>
                  <a:srgbClr val="666666"/>
                </a:solidFill>
                <a:effectLst/>
                <a:latin typeface="Tahoma" panose="020B0604030504040204" pitchFamily="34" charset="0"/>
              </a:rPr>
              <a:t> ,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 0, the output is </a:t>
            </a:r>
            <a:r>
              <a:rPr lang="en-IN" b="1" i="0" dirty="0">
                <a:solidFill>
                  <a:srgbClr val="666666"/>
                </a:solidFill>
                <a:effectLst/>
                <a:latin typeface="Tahoma" panose="020B0604030504040204" pitchFamily="34" charset="0"/>
              </a:rPr>
              <a:t>A Xor B</a:t>
            </a:r>
            <a:r>
              <a:rPr lang="en-IN" b="0" i="0" dirty="0">
                <a:solidFill>
                  <a:srgbClr val="666666"/>
                </a:solidFill>
                <a:effectLst/>
                <a:latin typeface="Tahoma" panose="020B0604030504040204" pitchFamily="34" charset="0"/>
              </a:rPr>
              <a:t>,</a:t>
            </a:r>
          </a:p>
          <a:p>
            <a:pPr marL="0" indent="0" algn="l">
              <a:buNone/>
            </a:pPr>
            <a:r>
              <a:rPr lang="en-IN" b="0" i="0" dirty="0">
                <a:solidFill>
                  <a:srgbClr val="666666"/>
                </a:solidFill>
                <a:effectLst/>
                <a:latin typeface="Tahoma" panose="020B0604030504040204" pitchFamily="34" charset="0"/>
              </a:rPr>
              <a:t>for Control signal </a:t>
            </a:r>
            <a:r>
              <a:rPr lang="en-IN" b="1" i="0" dirty="0">
                <a:solidFill>
                  <a:srgbClr val="666666"/>
                </a:solidFill>
                <a:effectLst/>
                <a:latin typeface="Tahoma" panose="020B0604030504040204" pitchFamily="34" charset="0"/>
              </a:rPr>
              <a:t>S</a:t>
            </a:r>
            <a:r>
              <a:rPr lang="en-IN" b="1" i="0" baseline="-25000" dirty="0">
                <a:solidFill>
                  <a:srgbClr val="666666"/>
                </a:solidFill>
                <a:effectLst/>
                <a:latin typeface="Tahoma" panose="020B0604030504040204" pitchFamily="34" charset="0"/>
              </a:rPr>
              <a:t>1</a:t>
            </a:r>
            <a:r>
              <a:rPr lang="en-IN" b="1" i="0" dirty="0">
                <a:solidFill>
                  <a:srgbClr val="666666"/>
                </a:solidFill>
                <a:effectLst/>
                <a:latin typeface="Tahoma" panose="020B0604030504040204" pitchFamily="34" charset="0"/>
              </a:rPr>
              <a:t> = 1</a:t>
            </a:r>
            <a:r>
              <a:rPr lang="en-IN" b="0" i="0" dirty="0">
                <a:solidFill>
                  <a:srgbClr val="666666"/>
                </a:solidFill>
                <a:effectLst/>
                <a:latin typeface="Tahoma" panose="020B0604030504040204" pitchFamily="34" charset="0"/>
              </a:rPr>
              <a:t> ,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 1, the output is </a:t>
            </a:r>
            <a:r>
              <a:rPr lang="en-IN" b="1" i="0" dirty="0">
                <a:solidFill>
                  <a:srgbClr val="666666"/>
                </a:solidFill>
                <a:effectLst/>
                <a:latin typeface="Tahoma" panose="020B0604030504040204" pitchFamily="34" charset="0"/>
              </a:rPr>
              <a:t>A Add B</a:t>
            </a:r>
            <a:r>
              <a:rPr lang="en-IN" b="0" i="0" dirty="0">
                <a:solidFill>
                  <a:srgbClr val="666666"/>
                </a:solidFill>
                <a:effectLst/>
                <a:latin typeface="Tahoma" panose="020B0604030504040204" pitchFamily="34" charset="0"/>
              </a:rPr>
              <a:t>.</a:t>
            </a:r>
          </a:p>
          <a:p>
            <a:endParaRPr lang="en-US" dirty="0"/>
          </a:p>
        </p:txBody>
      </p:sp>
    </p:spTree>
    <p:extLst>
      <p:ext uri="{BB962C8B-B14F-4D97-AF65-F5344CB8AC3E}">
        <p14:creationId xmlns:p14="http://schemas.microsoft.com/office/powerpoint/2010/main" val="27093042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D942-F43A-4513-9981-BCD07BE59A08}"/>
              </a:ext>
            </a:extLst>
          </p:cNvPr>
          <p:cNvSpPr>
            <a:spLocks noGrp="1"/>
          </p:cNvSpPr>
          <p:nvPr>
            <p:ph type="title"/>
          </p:nvPr>
        </p:nvSpPr>
        <p:spPr>
          <a:xfrm>
            <a:off x="838200" y="365125"/>
            <a:ext cx="10515600" cy="471587"/>
          </a:xfrm>
        </p:spPr>
        <p:txBody>
          <a:bodyPr>
            <a:normAutofit fontScale="90000"/>
          </a:bodyPr>
          <a:lstStyle/>
          <a:p>
            <a:r>
              <a:rPr lang="en-IN" dirty="0"/>
              <a:t>                   </a:t>
            </a:r>
            <a:r>
              <a:rPr lang="en-IN" dirty="0">
                <a:solidFill>
                  <a:srgbClr val="C00000"/>
                </a:solidFill>
              </a:rPr>
              <a:t>16 bit ALU Design</a:t>
            </a:r>
            <a:endParaRPr lang="en-US" dirty="0">
              <a:solidFill>
                <a:srgbClr val="C00000"/>
              </a:solidFill>
            </a:endParaRPr>
          </a:p>
        </p:txBody>
      </p:sp>
      <p:pic>
        <p:nvPicPr>
          <p:cNvPr id="3074" name="Picture 2" descr="student submitted image, transcription available below">
            <a:extLst>
              <a:ext uri="{FF2B5EF4-FFF2-40B4-BE49-F238E27FC236}">
                <a16:creationId xmlns:a16="http://schemas.microsoft.com/office/drawing/2014/main" id="{8E652D9D-2252-3579-1804-81D80B9FB8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7608" y="836712"/>
            <a:ext cx="7200800" cy="599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1704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79A6-520A-7A33-00D6-51A7A9CA7216}"/>
              </a:ext>
            </a:extLst>
          </p:cNvPr>
          <p:cNvSpPr>
            <a:spLocks noGrp="1"/>
          </p:cNvSpPr>
          <p:nvPr>
            <p:ph type="title"/>
          </p:nvPr>
        </p:nvSpPr>
        <p:spPr>
          <a:xfrm>
            <a:off x="838200" y="365125"/>
            <a:ext cx="10515600" cy="687611"/>
          </a:xfrm>
        </p:spPr>
        <p:txBody>
          <a:bodyPr>
            <a:normAutofit fontScale="90000"/>
          </a:bodyPr>
          <a:lstStyle/>
          <a:p>
            <a:r>
              <a:rPr lang="en-IN" dirty="0"/>
              <a:t>                            </a:t>
            </a:r>
            <a:r>
              <a:rPr lang="en-IN" dirty="0">
                <a:solidFill>
                  <a:srgbClr val="C00000"/>
                </a:solidFill>
              </a:rPr>
              <a:t>De Morgan’s Theorem</a:t>
            </a:r>
            <a:endParaRPr lang="en-US" dirty="0">
              <a:solidFill>
                <a:srgbClr val="C00000"/>
              </a:solidFill>
            </a:endParaRPr>
          </a:p>
        </p:txBody>
      </p:sp>
      <p:sp>
        <p:nvSpPr>
          <p:cNvPr id="3" name="Content Placeholder 2">
            <a:extLst>
              <a:ext uri="{FF2B5EF4-FFF2-40B4-BE49-F238E27FC236}">
                <a16:creationId xmlns:a16="http://schemas.microsoft.com/office/drawing/2014/main" id="{DE36627D-9A34-A456-791E-3E5D708FEBC8}"/>
              </a:ext>
            </a:extLst>
          </p:cNvPr>
          <p:cNvSpPr>
            <a:spLocks noGrp="1"/>
          </p:cNvSpPr>
          <p:nvPr>
            <p:ph idx="1"/>
          </p:nvPr>
        </p:nvSpPr>
        <p:spPr>
          <a:xfrm>
            <a:off x="838200" y="1556792"/>
            <a:ext cx="10515600" cy="4620171"/>
          </a:xfrm>
        </p:spPr>
        <p:txBody>
          <a:bodyPr>
            <a:normAutofit/>
          </a:bodyPr>
          <a:lstStyle/>
          <a:p>
            <a:r>
              <a:rPr lang="en-IN" dirty="0"/>
              <a:t>It is a very powerful tool used in digital design</a:t>
            </a:r>
          </a:p>
          <a:p>
            <a:r>
              <a:rPr lang="en-IN" dirty="0"/>
              <a:t>De Morgan’s theorem are used to solve the expressions of Boolean </a:t>
            </a:r>
          </a:p>
          <a:p>
            <a:pPr marL="0" indent="0">
              <a:buNone/>
            </a:pPr>
            <a:r>
              <a:rPr lang="en-IN" dirty="0"/>
              <a:t>   Algebra.</a:t>
            </a:r>
          </a:p>
          <a:p>
            <a:r>
              <a:rPr lang="en-IN" dirty="0"/>
              <a:t>The theorem explains that the complement of the product of all the </a:t>
            </a:r>
          </a:p>
          <a:p>
            <a:pPr marL="0" indent="0">
              <a:buNone/>
            </a:pPr>
            <a:r>
              <a:rPr lang="en-IN" dirty="0"/>
              <a:t>   terms is equal to the sum of the complement of each term. Likewise, </a:t>
            </a:r>
          </a:p>
          <a:p>
            <a:pPr marL="0" indent="0">
              <a:buNone/>
            </a:pPr>
            <a:r>
              <a:rPr lang="en-IN" dirty="0"/>
              <a:t>    the complement of the sum of all the terms is equal to the product</a:t>
            </a:r>
          </a:p>
          <a:p>
            <a:pPr marL="0" indent="0">
              <a:buNone/>
            </a:pPr>
            <a:r>
              <a:rPr lang="en-IN" dirty="0"/>
              <a:t>    of the complement of each term.</a:t>
            </a:r>
          </a:p>
          <a:p>
            <a:endParaRPr lang="en-IN" b="0" i="0" dirty="0">
              <a:solidFill>
                <a:srgbClr val="E8EAED"/>
              </a:solidFill>
              <a:effectLst/>
              <a:latin typeface="Google Sans"/>
            </a:endParaRPr>
          </a:p>
          <a:p>
            <a:pPr marL="0" indent="0">
              <a:buNone/>
            </a:pPr>
            <a:r>
              <a:rPr lang="en-IN" b="0" i="0" dirty="0">
                <a:solidFill>
                  <a:srgbClr val="E8EAED"/>
                </a:solidFill>
                <a:effectLst/>
                <a:latin typeface="Google Sans"/>
              </a:rPr>
              <a:t>.</a:t>
            </a:r>
            <a:endParaRPr lang="en-IN" dirty="0"/>
          </a:p>
          <a:p>
            <a:endParaRPr lang="en-US" dirty="0"/>
          </a:p>
        </p:txBody>
      </p:sp>
    </p:spTree>
    <p:extLst>
      <p:ext uri="{BB962C8B-B14F-4D97-AF65-F5344CB8AC3E}">
        <p14:creationId xmlns:p14="http://schemas.microsoft.com/office/powerpoint/2010/main" val="171849656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B015-4E0C-827D-590A-BDFEFB574AA7}"/>
              </a:ext>
            </a:extLst>
          </p:cNvPr>
          <p:cNvSpPr>
            <a:spLocks noGrp="1"/>
          </p:cNvSpPr>
          <p:nvPr>
            <p:ph type="title"/>
          </p:nvPr>
        </p:nvSpPr>
        <p:spPr>
          <a:xfrm>
            <a:off x="838200" y="260649"/>
            <a:ext cx="10515600" cy="648072"/>
          </a:xfrm>
        </p:spPr>
        <p:txBody>
          <a:bodyPr>
            <a:normAutofit fontScale="90000"/>
          </a:bodyPr>
          <a:lstStyle/>
          <a:p>
            <a:r>
              <a:rPr lang="en-IN" dirty="0"/>
              <a:t>                         </a:t>
            </a:r>
            <a:r>
              <a:rPr lang="en-IN" dirty="0">
                <a:solidFill>
                  <a:srgbClr val="C00000"/>
                </a:solidFill>
              </a:rPr>
              <a:t>Two Theorems</a:t>
            </a:r>
            <a:endParaRPr lang="en-US" dirty="0">
              <a:solidFill>
                <a:srgbClr val="C00000"/>
              </a:solidFill>
            </a:endParaRPr>
          </a:p>
        </p:txBody>
      </p:sp>
      <p:sp>
        <p:nvSpPr>
          <p:cNvPr id="3" name="Content Placeholder 2">
            <a:extLst>
              <a:ext uri="{FF2B5EF4-FFF2-40B4-BE49-F238E27FC236}">
                <a16:creationId xmlns:a16="http://schemas.microsoft.com/office/drawing/2014/main" id="{FCD30DE9-613F-2853-B906-DB3F0D2D5333}"/>
              </a:ext>
            </a:extLst>
          </p:cNvPr>
          <p:cNvSpPr>
            <a:spLocks noGrp="1"/>
          </p:cNvSpPr>
          <p:nvPr>
            <p:ph idx="1"/>
          </p:nvPr>
        </p:nvSpPr>
        <p:spPr>
          <a:xfrm>
            <a:off x="851917" y="1212627"/>
            <a:ext cx="10515600" cy="4351338"/>
          </a:xfrm>
        </p:spPr>
        <p:txBody>
          <a:bodyPr/>
          <a:lstStyle/>
          <a:p>
            <a:r>
              <a:rPr lang="en-IN" dirty="0"/>
              <a:t> Theorem1</a:t>
            </a:r>
          </a:p>
          <a:p>
            <a:pPr marL="0" indent="0">
              <a:buNone/>
            </a:pPr>
            <a:r>
              <a:rPr lang="en-IN" dirty="0"/>
              <a:t>                               </a:t>
            </a:r>
          </a:p>
          <a:p>
            <a:pPr marL="0" indent="0">
              <a:buNone/>
            </a:pPr>
            <a:r>
              <a:rPr lang="en-IN" dirty="0"/>
              <a:t>                          </a:t>
            </a:r>
          </a:p>
          <a:p>
            <a:pPr algn="just"/>
            <a:r>
              <a:rPr lang="en-IN" dirty="0"/>
              <a:t> </a:t>
            </a:r>
            <a:r>
              <a:rPr lang="en-IN" sz="2400" b="0" i="0" dirty="0">
                <a:solidFill>
                  <a:srgbClr val="000000"/>
                </a:solidFill>
                <a:effectLst/>
                <a:latin typeface="Times New Roman" panose="02020603050405020304" pitchFamily="18" charset="0"/>
                <a:cs typeface="Times New Roman" panose="02020603050405020304" pitchFamily="18" charset="0"/>
              </a:rPr>
              <a:t>The left hand side (LHS) of this theorem represents a NAND gate with inputs A and B, whereas the right hand side (RHS) of the theorem represents an OR gate with inverted inputs.</a:t>
            </a:r>
          </a:p>
          <a:p>
            <a:pPr algn="just"/>
            <a:r>
              <a:rPr lang="en-IN" sz="2400" b="0" i="0" dirty="0">
                <a:solidFill>
                  <a:srgbClr val="000000"/>
                </a:solidFill>
                <a:effectLst/>
                <a:latin typeface="Times New Roman" panose="02020603050405020304" pitchFamily="18" charset="0"/>
                <a:cs typeface="Times New Roman" panose="02020603050405020304" pitchFamily="18" charset="0"/>
              </a:rPr>
              <a:t>This OR gate is called as </a:t>
            </a:r>
            <a:r>
              <a:rPr lang="en-IN" sz="2400" b="1" i="0" dirty="0">
                <a:solidFill>
                  <a:srgbClr val="000000"/>
                </a:solidFill>
                <a:effectLst/>
                <a:latin typeface="Times New Roman" panose="02020603050405020304" pitchFamily="18" charset="0"/>
                <a:cs typeface="Times New Roman" panose="02020603050405020304" pitchFamily="18" charset="0"/>
              </a:rPr>
              <a:t>Bubbled OR</a:t>
            </a:r>
            <a:r>
              <a:rPr lang="en-IN" sz="2400" b="0" i="0" dirty="0">
                <a:solidFill>
                  <a:srgbClr val="000000"/>
                </a:solidFill>
                <a:effectLst/>
                <a:latin typeface="Times New Roman" panose="02020603050405020304" pitchFamily="18" charset="0"/>
                <a:cs typeface="Times New Roman" panose="02020603050405020304" pitchFamily="18" charset="0"/>
              </a:rPr>
              <a:t>.</a:t>
            </a:r>
          </a:p>
          <a:p>
            <a:pPr marL="0" indent="0">
              <a:buNone/>
            </a:pPr>
            <a:r>
              <a:rPr lang="en-IN" sz="2400" dirty="0"/>
              <a:t>                </a:t>
            </a:r>
          </a:p>
          <a:p>
            <a:pPr marL="0" indent="0">
              <a:buNone/>
            </a:pPr>
            <a:r>
              <a:rPr lang="en-IN" dirty="0"/>
              <a:t>                  </a:t>
            </a:r>
            <a:endParaRPr lang="en-US" dirty="0"/>
          </a:p>
        </p:txBody>
      </p:sp>
      <p:pic>
        <p:nvPicPr>
          <p:cNvPr id="1036" name="Picture 12" descr="De Morgan Theorem 1">
            <a:extLst>
              <a:ext uri="{FF2B5EF4-FFF2-40B4-BE49-F238E27FC236}">
                <a16:creationId xmlns:a16="http://schemas.microsoft.com/office/drawing/2014/main" id="{CECD1630-E231-3D24-89C5-ADE4C8C68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844824"/>
            <a:ext cx="2160240"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3081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5B8E-D003-6CB3-9E68-8AD570A1D781}"/>
              </a:ext>
            </a:extLst>
          </p:cNvPr>
          <p:cNvSpPr>
            <a:spLocks noGrp="1"/>
          </p:cNvSpPr>
          <p:nvPr>
            <p:ph type="title"/>
          </p:nvPr>
        </p:nvSpPr>
        <p:spPr>
          <a:xfrm>
            <a:off x="838200" y="365125"/>
            <a:ext cx="10515600" cy="831627"/>
          </a:xfrm>
        </p:spPr>
        <p:txBody>
          <a:bodyPr/>
          <a:lstStyle/>
          <a:p>
            <a:r>
              <a:rPr lang="en-IN" dirty="0"/>
              <a:t>                    </a:t>
            </a:r>
            <a:r>
              <a:rPr lang="en-IN" dirty="0">
                <a:solidFill>
                  <a:srgbClr val="C00000"/>
                </a:solidFill>
              </a:rPr>
              <a:t>Theorem1 – Logic diagram</a:t>
            </a:r>
            <a:endParaRPr lang="en-US" dirty="0">
              <a:solidFill>
                <a:srgbClr val="C00000"/>
              </a:solidFill>
            </a:endParaRPr>
          </a:p>
        </p:txBody>
      </p:sp>
      <p:pic>
        <p:nvPicPr>
          <p:cNvPr id="2050" name="Picture 2" descr="De Morgan Theorem 1 Diagram">
            <a:extLst>
              <a:ext uri="{FF2B5EF4-FFF2-40B4-BE49-F238E27FC236}">
                <a16:creationId xmlns:a16="http://schemas.microsoft.com/office/drawing/2014/main" id="{C0DBCBDC-C384-6C43-1E35-84AC4C1BAF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9616" y="1484784"/>
            <a:ext cx="6408711"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19604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D93F-D5EA-AA48-B0A2-5BBF7B88A36B}"/>
              </a:ext>
            </a:extLst>
          </p:cNvPr>
          <p:cNvSpPr>
            <a:spLocks noGrp="1"/>
          </p:cNvSpPr>
          <p:nvPr>
            <p:ph type="title"/>
          </p:nvPr>
        </p:nvSpPr>
        <p:spPr/>
        <p:txBody>
          <a:bodyPr/>
          <a:lstStyle/>
          <a:p>
            <a:r>
              <a:rPr lang="en-IN" sz="2000" b="0" i="0" dirty="0">
                <a:solidFill>
                  <a:srgbClr val="000000"/>
                </a:solidFill>
                <a:effectLst/>
                <a:latin typeface="Times New Roman" panose="02020603050405020304" pitchFamily="18" charset="0"/>
                <a:cs typeface="Times New Roman" panose="02020603050405020304" pitchFamily="18" charset="0"/>
              </a:rPr>
              <a:t>                      Table showing verification of the De Morgan's first theorem </a:t>
            </a:r>
            <a:endParaRPr lang="en-US" dirty="0"/>
          </a:p>
        </p:txBody>
      </p:sp>
      <p:pic>
        <p:nvPicPr>
          <p:cNvPr id="3074" name="Picture 2" descr="De Morgan Theorem 1 Verification Table">
            <a:extLst>
              <a:ext uri="{FF2B5EF4-FFF2-40B4-BE49-F238E27FC236}">
                <a16:creationId xmlns:a16="http://schemas.microsoft.com/office/drawing/2014/main" id="{0C1A9E04-32F6-470A-6C89-5B8F3D420A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7528" y="1916832"/>
            <a:ext cx="6984776"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9025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3A85-8C4B-8182-F944-6060039CC747}"/>
              </a:ext>
            </a:extLst>
          </p:cNvPr>
          <p:cNvSpPr>
            <a:spLocks noGrp="1"/>
          </p:cNvSpPr>
          <p:nvPr>
            <p:ph type="title"/>
          </p:nvPr>
        </p:nvSpPr>
        <p:spPr>
          <a:xfrm>
            <a:off x="838200" y="365125"/>
            <a:ext cx="10515600" cy="759619"/>
          </a:xfrm>
        </p:spPr>
        <p:txBody>
          <a:bodyPr/>
          <a:lstStyle/>
          <a:p>
            <a:r>
              <a:rPr lang="en-IN" dirty="0"/>
              <a:t>                       </a:t>
            </a:r>
            <a:r>
              <a:rPr lang="en-IN" dirty="0">
                <a:solidFill>
                  <a:srgbClr val="C00000"/>
                </a:solidFill>
              </a:rPr>
              <a:t>Theorem 2</a:t>
            </a:r>
            <a:endParaRPr lang="en-US" dirty="0">
              <a:solidFill>
                <a:srgbClr val="C00000"/>
              </a:solidFill>
            </a:endParaRPr>
          </a:p>
        </p:txBody>
      </p:sp>
      <p:pic>
        <p:nvPicPr>
          <p:cNvPr id="4098" name="Picture 2" descr="De Morgan Theorem 2">
            <a:extLst>
              <a:ext uri="{FF2B5EF4-FFF2-40B4-BE49-F238E27FC236}">
                <a16:creationId xmlns:a16="http://schemas.microsoft.com/office/drawing/2014/main" id="{3ED60628-4471-1BD9-2B85-AADEF80BA1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521" y="1340768"/>
            <a:ext cx="2664295" cy="11521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544A5B-ABE3-7ED1-B51D-E6674411157B}"/>
              </a:ext>
            </a:extLst>
          </p:cNvPr>
          <p:cNvSpPr txBox="1"/>
          <p:nvPr/>
        </p:nvSpPr>
        <p:spPr>
          <a:xfrm>
            <a:off x="911424" y="2551837"/>
            <a:ext cx="8232576" cy="2123658"/>
          </a:xfrm>
          <a:prstGeom prst="rect">
            <a:avLst/>
          </a:prstGeom>
          <a:noFill/>
        </p:spPr>
        <p:txBody>
          <a:bodyPr wrap="square">
            <a:spAutoFit/>
          </a:bodyPr>
          <a:lstStyle/>
          <a:p>
            <a:pPr algn="just">
              <a:buFont typeface="Arial" panose="020B0604020202020204" pitchFamily="34" charset="0"/>
              <a:buChar char="•"/>
            </a:pPr>
            <a:r>
              <a:rPr lang="en-IN" sz="2400" b="0" i="0" dirty="0">
                <a:solidFill>
                  <a:srgbClr val="000000"/>
                </a:solidFill>
                <a:effectLst/>
                <a:latin typeface="Times New Roman" panose="02020603050405020304" pitchFamily="18" charset="0"/>
                <a:cs typeface="Times New Roman" panose="02020603050405020304" pitchFamily="18" charset="0"/>
              </a:rPr>
              <a:t> The LHS of this theorem represents a NOR gate with inputs A and B, whereas the RHS represents an AND gate with inverted inputs.</a:t>
            </a:r>
          </a:p>
          <a:p>
            <a:pPr algn="just">
              <a:buFont typeface="Arial" panose="020B0604020202020204" pitchFamily="34" charset="0"/>
              <a:buChar char="•"/>
            </a:pPr>
            <a:r>
              <a:rPr lang="en-IN" sz="2400" b="0" i="0" dirty="0">
                <a:solidFill>
                  <a:srgbClr val="000000"/>
                </a:solidFill>
                <a:effectLst/>
                <a:latin typeface="Times New Roman" panose="02020603050405020304" pitchFamily="18" charset="0"/>
                <a:cs typeface="Times New Roman" panose="02020603050405020304" pitchFamily="18" charset="0"/>
              </a:rPr>
              <a:t> This AND gate is called as </a:t>
            </a:r>
            <a:r>
              <a:rPr lang="en-IN" sz="2400" b="1" i="0" dirty="0">
                <a:solidFill>
                  <a:srgbClr val="000000"/>
                </a:solidFill>
                <a:effectLst/>
                <a:latin typeface="Times New Roman" panose="02020603050405020304" pitchFamily="18" charset="0"/>
                <a:cs typeface="Times New Roman" panose="02020603050405020304" pitchFamily="18" charset="0"/>
              </a:rPr>
              <a:t>Bubbled AND</a:t>
            </a:r>
            <a:r>
              <a:rPr lang="en-IN" b="0" i="0" dirty="0">
                <a:solidFill>
                  <a:srgbClr val="000000"/>
                </a:solidFill>
                <a:effectLst/>
                <a:latin typeface="Nunito" pitchFamily="2" charset="0"/>
              </a:rPr>
              <a:t>.</a:t>
            </a:r>
          </a:p>
          <a:p>
            <a:br>
              <a:rPr lang="en-IN" dirty="0"/>
            </a:br>
            <a:endParaRPr lang="en-US" dirty="0"/>
          </a:p>
        </p:txBody>
      </p:sp>
    </p:spTree>
    <p:extLst>
      <p:ext uri="{BB962C8B-B14F-4D97-AF65-F5344CB8AC3E}">
        <p14:creationId xmlns:p14="http://schemas.microsoft.com/office/powerpoint/2010/main" val="77801700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DB906-F0AD-211A-8236-1C9F0523D3B2}"/>
              </a:ext>
            </a:extLst>
          </p:cNvPr>
          <p:cNvSpPr>
            <a:spLocks noGrp="1"/>
          </p:cNvSpPr>
          <p:nvPr>
            <p:ph type="title"/>
          </p:nvPr>
        </p:nvSpPr>
        <p:spPr>
          <a:xfrm>
            <a:off x="838200" y="365125"/>
            <a:ext cx="10515600" cy="903635"/>
          </a:xfrm>
        </p:spPr>
        <p:txBody>
          <a:bodyPr/>
          <a:lstStyle/>
          <a:p>
            <a:r>
              <a:rPr lang="en-IN" dirty="0"/>
              <a:t>                     </a:t>
            </a:r>
            <a:r>
              <a:rPr lang="en-IN" dirty="0">
                <a:solidFill>
                  <a:srgbClr val="C00000"/>
                </a:solidFill>
              </a:rPr>
              <a:t>Theorem 2- Logic diagram</a:t>
            </a:r>
            <a:endParaRPr lang="en-US" dirty="0">
              <a:solidFill>
                <a:srgbClr val="C00000"/>
              </a:solidFill>
            </a:endParaRPr>
          </a:p>
        </p:txBody>
      </p:sp>
      <p:pic>
        <p:nvPicPr>
          <p:cNvPr id="5122" name="Picture 2" descr="De Morgan Theorem 2 Diagram">
            <a:extLst>
              <a:ext uri="{FF2B5EF4-FFF2-40B4-BE49-F238E27FC236}">
                <a16:creationId xmlns:a16="http://schemas.microsoft.com/office/drawing/2014/main" id="{4CFE1329-2998-F00D-3B35-2B88709C32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5641" y="1916832"/>
            <a:ext cx="5245372"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304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838F-1D84-4472-B916-1CE151DEC4CD}"/>
              </a:ext>
            </a:extLst>
          </p:cNvPr>
          <p:cNvSpPr>
            <a:spLocks noGrp="1"/>
          </p:cNvSpPr>
          <p:nvPr>
            <p:ph type="title"/>
          </p:nvPr>
        </p:nvSpPr>
        <p:spPr>
          <a:xfrm>
            <a:off x="838200" y="305661"/>
            <a:ext cx="10515600" cy="639737"/>
          </a:xfrm>
        </p:spPr>
        <p:txBody>
          <a:bodyPr>
            <a:noAutofit/>
          </a:bodyPr>
          <a:lstStyle>
            <a:defPPr/>
          </a:lstStyle>
          <a:p>
            <a:r>
              <a:rPr lang="en-IN" sz="4000" b="1" dirty="0">
                <a:latin typeface="Palatino Linotype" panose="02040502050505030304" pitchFamily="18" charset="0"/>
              </a:rPr>
              <a:t>                </a:t>
            </a:r>
            <a:r>
              <a:rPr lang="en-IN" sz="4000" dirty="0">
                <a:solidFill>
                  <a:srgbClr val="C00000"/>
                </a:solidFill>
                <a:latin typeface="Palatino Linotype" panose="02040502050505030304" pitchFamily="18" charset="0"/>
              </a:rPr>
              <a:t>Arithmetic Logic Unit</a:t>
            </a:r>
          </a:p>
        </p:txBody>
      </p:sp>
      <p:sp>
        <p:nvSpPr>
          <p:cNvPr id="3" name="Content Placeholder 2">
            <a:extLst>
              <a:ext uri="{FF2B5EF4-FFF2-40B4-BE49-F238E27FC236}">
                <a16:creationId xmlns:a16="http://schemas.microsoft.com/office/drawing/2014/main" id="{5A88D1CB-DF46-415D-93A1-5E9FB865DC4F}"/>
              </a:ext>
            </a:extLst>
          </p:cNvPr>
          <p:cNvSpPr>
            <a:spLocks noGrp="1"/>
          </p:cNvSpPr>
          <p:nvPr>
            <p:ph idx="1"/>
          </p:nvPr>
        </p:nvSpPr>
        <p:spPr>
          <a:xfrm>
            <a:off x="838200" y="1133934"/>
            <a:ext cx="10515600" cy="5231565"/>
          </a:xfrm>
          <a:ln w="38100">
            <a:solidFill>
              <a:schemeClr val="tx1"/>
            </a:solidFill>
          </a:ln>
        </p:spPr>
        <p:txBody>
          <a:bodyPr>
            <a:normAutofit/>
          </a:bodyPr>
          <a:lstStyle>
            <a:defPPr/>
          </a:lstStyle>
          <a:p>
            <a:pPr algn="just">
              <a:lnSpc>
                <a:spcPct val="100000"/>
              </a:lnSpc>
            </a:pPr>
            <a:endParaRPr lang="en-IN" sz="2400" dirty="0">
              <a:latin typeface="Palatino Linotype" panose="02040502050505030304" pitchFamily="18" charset="0"/>
            </a:endParaRPr>
          </a:p>
          <a:p>
            <a:pPr lvl="1" algn="just">
              <a:lnSpc>
                <a:spcPct val="100000"/>
              </a:lnSpc>
            </a:pPr>
            <a:r>
              <a:rPr lang="en-IN" sz="2000" dirty="0">
                <a:latin typeface="Palatino Linotype" panose="02040502050505030304" pitchFamily="18" charset="0"/>
              </a:rPr>
              <a:t>ALU is the heart of any Central Processing Unit.</a:t>
            </a:r>
          </a:p>
          <a:p>
            <a:pPr lvl="1" algn="just">
              <a:lnSpc>
                <a:spcPct val="100000"/>
              </a:lnSpc>
            </a:pPr>
            <a:r>
              <a:rPr lang="en-IN" sz="2000" dirty="0">
                <a:latin typeface="Palatino Linotype" panose="02040502050505030304" pitchFamily="18" charset="0"/>
              </a:rPr>
              <a:t>A simple ALU is constructed with Combinational circuits.</a:t>
            </a:r>
          </a:p>
          <a:p>
            <a:pPr lvl="1" algn="just">
              <a:lnSpc>
                <a:spcPct val="100000"/>
              </a:lnSpc>
            </a:pPr>
            <a:r>
              <a:rPr lang="en-IN" sz="2000" dirty="0">
                <a:latin typeface="Palatino Linotype" panose="02040502050505030304" pitchFamily="18" charset="0"/>
              </a:rPr>
              <a:t>It is a digital circuit to do  arithmetic operations  like  addition, subtraction, multiplication and division.</a:t>
            </a:r>
          </a:p>
          <a:p>
            <a:pPr lvl="1" algn="just">
              <a:lnSpc>
                <a:spcPct val="100000"/>
              </a:lnSpc>
            </a:pPr>
            <a:r>
              <a:rPr lang="en-IN" sz="2000" dirty="0">
                <a:latin typeface="Palatino Linotype" panose="02040502050505030304" pitchFamily="18" charset="0"/>
              </a:rPr>
              <a:t>Logical operations such as OR, AND, NOR  etc.</a:t>
            </a:r>
          </a:p>
          <a:p>
            <a:pPr lvl="1" algn="just">
              <a:lnSpc>
                <a:spcPct val="100000"/>
              </a:lnSpc>
            </a:pPr>
            <a:r>
              <a:rPr lang="en-IN" sz="2000" dirty="0">
                <a:latin typeface="Palatino Linotype" panose="02040502050505030304" pitchFamily="18" charset="0"/>
              </a:rPr>
              <a:t>Data movement operations such as LOAD  and STORE.</a:t>
            </a:r>
          </a:p>
          <a:p>
            <a:pPr lvl="1" algn="just">
              <a:lnSpc>
                <a:spcPct val="100000"/>
              </a:lnSpc>
            </a:pPr>
            <a:r>
              <a:rPr lang="en-IN" sz="2000" dirty="0">
                <a:latin typeface="Palatino Linotype" panose="02040502050505030304" pitchFamily="18" charset="0"/>
              </a:rPr>
              <a:t>Complex ALUs are designed for executing Floating point, decimal operations and other complex numerical operations. These are called as Co-processor and work in tandem with the main processor.</a:t>
            </a:r>
          </a:p>
          <a:p>
            <a:pPr lvl="1" algn="just">
              <a:lnSpc>
                <a:spcPct val="100000"/>
              </a:lnSpc>
            </a:pPr>
            <a:r>
              <a:rPr lang="en-IN" sz="2000" dirty="0">
                <a:latin typeface="Palatino Linotype" panose="02040502050505030304" pitchFamily="18" charset="0"/>
              </a:rPr>
              <a:t>The design specifications of ALU are derived from the Instruction set Architecture.</a:t>
            </a:r>
          </a:p>
          <a:p>
            <a:pPr lvl="1" algn="just">
              <a:lnSpc>
                <a:spcPct val="100000"/>
              </a:lnSpc>
            </a:pPr>
            <a:r>
              <a:rPr lang="en-IN" sz="2000" dirty="0">
                <a:latin typeface="Palatino Linotype" panose="02040502050505030304" pitchFamily="18" charset="0"/>
              </a:rPr>
              <a:t>The ALU must have the capabilities to execute the instructions of ISA.</a:t>
            </a:r>
          </a:p>
          <a:p>
            <a:pPr lvl="1" algn="just">
              <a:lnSpc>
                <a:spcPct val="100000"/>
              </a:lnSpc>
            </a:pPr>
            <a:r>
              <a:rPr lang="en-IN" sz="2000" dirty="0">
                <a:latin typeface="Palatino Linotype" panose="02040502050505030304" pitchFamily="18" charset="0"/>
              </a:rPr>
              <a:t>Modern CPUs have multiple ALU to improve the efficiency.</a:t>
            </a:r>
          </a:p>
          <a:p>
            <a:pPr marL="457200" lvl="1" indent="0" algn="just">
              <a:lnSpc>
                <a:spcPct val="100000"/>
              </a:lnSpc>
              <a:buNone/>
            </a:pPr>
            <a:r>
              <a:rPr lang="en-IN" sz="2000" dirty="0">
                <a:latin typeface="Palatino Linotype" panose="02040502050505030304" pitchFamily="18" charset="0"/>
              </a:rPr>
              <a:t>                   </a:t>
            </a:r>
          </a:p>
        </p:txBody>
      </p:sp>
    </p:spTree>
    <p:extLst>
      <p:ext uri="{BB962C8B-B14F-4D97-AF65-F5344CB8AC3E}">
        <p14:creationId xmlns:p14="http://schemas.microsoft.com/office/powerpoint/2010/main" val="376323882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FF79-9967-369C-AB37-CED78F3F0116}"/>
              </a:ext>
            </a:extLst>
          </p:cNvPr>
          <p:cNvSpPr>
            <a:spLocks noGrp="1"/>
          </p:cNvSpPr>
          <p:nvPr>
            <p:ph type="title"/>
          </p:nvPr>
        </p:nvSpPr>
        <p:spPr/>
        <p:txBody>
          <a:bodyPr>
            <a:normAutofit fontScale="90000"/>
          </a:bodyPr>
          <a:lstStyle/>
          <a:p>
            <a:br>
              <a:rPr lang="en-IN" sz="2800" b="0" i="0" dirty="0">
                <a:solidFill>
                  <a:srgbClr val="000000"/>
                </a:solidFill>
                <a:effectLst/>
                <a:latin typeface="Times New Roman" panose="02020603050405020304" pitchFamily="18" charset="0"/>
                <a:cs typeface="Times New Roman" panose="02020603050405020304" pitchFamily="18" charset="0"/>
              </a:rPr>
            </a:br>
            <a:br>
              <a:rPr lang="en-IN" sz="2800" b="0" i="0" dirty="0">
                <a:solidFill>
                  <a:srgbClr val="000000"/>
                </a:solidFill>
                <a:effectLst/>
                <a:latin typeface="Times New Roman" panose="02020603050405020304" pitchFamily="18" charset="0"/>
                <a:cs typeface="Times New Roman" panose="02020603050405020304" pitchFamily="18" charset="0"/>
              </a:rPr>
            </a:br>
            <a:br>
              <a:rPr lang="en-IN" sz="2800" b="0" i="0" dirty="0">
                <a:solidFill>
                  <a:srgbClr val="000000"/>
                </a:solidFill>
                <a:effectLst/>
                <a:latin typeface="Times New Roman" panose="02020603050405020304" pitchFamily="18" charset="0"/>
                <a:cs typeface="Times New Roman" panose="02020603050405020304" pitchFamily="18" charset="0"/>
              </a:rPr>
            </a:br>
            <a:br>
              <a:rPr lang="en-IN" sz="2800" b="0" i="0" dirty="0">
                <a:solidFill>
                  <a:srgbClr val="000000"/>
                </a:solidFill>
                <a:effectLst/>
                <a:latin typeface="Times New Roman" panose="02020603050405020304" pitchFamily="18" charset="0"/>
                <a:cs typeface="Times New Roman" panose="02020603050405020304" pitchFamily="18" charset="0"/>
              </a:rPr>
            </a:br>
            <a:r>
              <a:rPr lang="en-IN" sz="2800" b="0" i="0" dirty="0">
                <a:solidFill>
                  <a:srgbClr val="000000"/>
                </a:solidFill>
                <a:effectLst/>
                <a:latin typeface="Times New Roman" panose="02020603050405020304" pitchFamily="18" charset="0"/>
                <a:cs typeface="Times New Roman" panose="02020603050405020304" pitchFamily="18" charset="0"/>
              </a:rPr>
              <a:t>Table showing verification of the De Morgan's second theorem </a:t>
            </a:r>
            <a:br>
              <a:rPr lang="en-IN" sz="2800" b="0" i="0" dirty="0">
                <a:solidFill>
                  <a:srgbClr val="000000"/>
                </a:solidFill>
                <a:effectLst/>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6146" name="Picture 2" descr="De Morgan Theorem 2 Verification Table">
            <a:extLst>
              <a:ext uri="{FF2B5EF4-FFF2-40B4-BE49-F238E27FC236}">
                <a16:creationId xmlns:a16="http://schemas.microsoft.com/office/drawing/2014/main" id="{6DCD0931-9179-35F1-D505-8523EEEECA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7568" y="2204864"/>
            <a:ext cx="5240982"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1300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0FA5-4EEC-5A00-EC8C-1E679E6377AB}"/>
              </a:ext>
            </a:extLst>
          </p:cNvPr>
          <p:cNvSpPr>
            <a:spLocks noGrp="1"/>
          </p:cNvSpPr>
          <p:nvPr>
            <p:ph type="title"/>
          </p:nvPr>
        </p:nvSpPr>
        <p:spPr/>
        <p:txBody>
          <a:bodyPr>
            <a:normAutofit/>
          </a:bodyPr>
          <a:lstStyle/>
          <a:p>
            <a:r>
              <a:rPr lang="en-IN" sz="4000" dirty="0"/>
              <a:t>                    Applications of De Morgan’s Theorem</a:t>
            </a:r>
            <a:endParaRPr lang="en-US" sz="4000" dirty="0"/>
          </a:p>
        </p:txBody>
      </p:sp>
      <p:sp>
        <p:nvSpPr>
          <p:cNvPr id="3" name="Content Placeholder 2">
            <a:extLst>
              <a:ext uri="{FF2B5EF4-FFF2-40B4-BE49-F238E27FC236}">
                <a16:creationId xmlns:a16="http://schemas.microsoft.com/office/drawing/2014/main" id="{FAFFEC75-1A86-17B2-3310-EA95C0408621}"/>
              </a:ext>
            </a:extLst>
          </p:cNvPr>
          <p:cNvSpPr>
            <a:spLocks noGrp="1"/>
          </p:cNvSpPr>
          <p:nvPr>
            <p:ph idx="1"/>
          </p:nvPr>
        </p:nvSpPr>
        <p:spPr/>
        <p:txBody>
          <a:bodyPr/>
          <a:lstStyle/>
          <a:p>
            <a:pPr algn="l">
              <a:buFont typeface="Arial" panose="020B0604020202020204" pitchFamily="34" charset="0"/>
              <a:buChar char="•"/>
            </a:pPr>
            <a:r>
              <a:rPr lang="en-IN" sz="2400" b="0" i="0" dirty="0">
                <a:solidFill>
                  <a:srgbClr val="222222"/>
                </a:solidFill>
                <a:effectLst/>
                <a:latin typeface="Times New Roman" panose="02020603050405020304" pitchFamily="18" charset="0"/>
                <a:cs typeface="Times New Roman" panose="02020603050405020304" pitchFamily="18" charset="0"/>
              </a:rPr>
              <a:t>In the domain of engineering, using De Morgan’s laws, Boolean expressions can be built easily only through one gate which is usually NAND or NOR gates. This results in hardware design at a cheaper cost.</a:t>
            </a:r>
          </a:p>
          <a:p>
            <a:pPr algn="l">
              <a:buFont typeface="Arial" panose="020B0604020202020204" pitchFamily="34" charset="0"/>
              <a:buChar char="•"/>
            </a:pPr>
            <a:r>
              <a:rPr lang="en-IN" sz="2400" b="0" i="0" dirty="0">
                <a:solidFill>
                  <a:srgbClr val="222222"/>
                </a:solidFill>
                <a:effectLst/>
                <a:latin typeface="Times New Roman" panose="02020603050405020304" pitchFamily="18" charset="0"/>
                <a:cs typeface="Times New Roman" panose="02020603050405020304" pitchFamily="18" charset="0"/>
              </a:rPr>
              <a:t>Used in the verification of SAS code.</a:t>
            </a:r>
          </a:p>
          <a:p>
            <a:pPr algn="l">
              <a:buFont typeface="Arial" panose="020B0604020202020204" pitchFamily="34" charset="0"/>
              <a:buChar char="•"/>
            </a:pPr>
            <a:r>
              <a:rPr lang="en-IN" sz="2400" b="0" i="0" dirty="0">
                <a:solidFill>
                  <a:srgbClr val="222222"/>
                </a:solidFill>
                <a:effectLst/>
                <a:latin typeface="Times New Roman" panose="02020603050405020304" pitchFamily="18" charset="0"/>
                <a:cs typeface="Times New Roman" panose="02020603050405020304" pitchFamily="18" charset="0"/>
              </a:rPr>
              <a:t>Implemented in computer and  elec</a:t>
            </a:r>
            <a:r>
              <a:rPr lang="en-IN" sz="2400" b="0" i="0" dirty="0">
                <a:solidFill>
                  <a:srgbClr val="222222"/>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a:t>
            </a:r>
            <a:r>
              <a:rPr lang="en-IN" sz="2400" b="0" i="0" dirty="0">
                <a:solidFill>
                  <a:srgbClr val="222222"/>
                </a:solidFill>
                <a:effectLst/>
                <a:latin typeface="Times New Roman" panose="02020603050405020304" pitchFamily="18" charset="0"/>
                <a:cs typeface="Times New Roman" panose="02020603050405020304" pitchFamily="18" charset="0"/>
              </a:rPr>
              <a:t>rical engineering domain.</a:t>
            </a:r>
            <a:endParaRPr lang="en-IN"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2400" b="0" i="0" dirty="0">
                <a:solidFill>
                  <a:srgbClr val="222222"/>
                </a:solidFill>
                <a:effectLst/>
                <a:latin typeface="Times New Roman" panose="02020603050405020304" pitchFamily="18" charset="0"/>
                <a:cs typeface="Times New Roman" panose="02020603050405020304" pitchFamily="18" charset="0"/>
              </a:rPr>
              <a:t>De Morgan’s laws are also employed in Java programming</a:t>
            </a:r>
            <a:r>
              <a:rPr lang="en-IN" b="0" i="0" dirty="0">
                <a:solidFill>
                  <a:srgbClr val="222222"/>
                </a:solidFill>
                <a:effectLst/>
                <a:latin typeface="Roboto" panose="020F0502020204030204" pitchFamily="2" charset="0"/>
              </a:rPr>
              <a:t>.</a:t>
            </a:r>
          </a:p>
          <a:p>
            <a:endParaRPr lang="en-US" dirty="0"/>
          </a:p>
        </p:txBody>
      </p:sp>
    </p:spTree>
    <p:extLst>
      <p:ext uri="{BB962C8B-B14F-4D97-AF65-F5344CB8AC3E}">
        <p14:creationId xmlns:p14="http://schemas.microsoft.com/office/powerpoint/2010/main" val="15886415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4525963"/>
          </a:xfrm>
        </p:spPr>
        <p:txBody>
          <a:bodyPr>
            <a:normAutofit fontScale="92500" lnSpcReduction="10000"/>
          </a:bodyPr>
          <a:lstStyle/>
          <a:p>
            <a:pPr algn="just">
              <a:buNone/>
            </a:pPr>
            <a:r>
              <a:rPr lang="en-US" altLang="en-US" sz="3000" dirty="0">
                <a:latin typeface="Times New Roman" pitchFamily="18" charset="0"/>
                <a:cs typeface="Times New Roman" pitchFamily="18" charset="0"/>
              </a:rPr>
              <a:t>Typical Ripple Carry Addition is a Serial Process:</a:t>
            </a:r>
          </a:p>
          <a:p>
            <a:pPr algn="just">
              <a:buNone/>
            </a:pPr>
            <a:r>
              <a:rPr lang="en-US" altLang="en-US" sz="3000" dirty="0">
                <a:latin typeface="Times New Roman" pitchFamily="18" charset="0"/>
                <a:cs typeface="Times New Roman" pitchFamily="18" charset="0"/>
              </a:rPr>
              <a:t>• Addition starts by adding LSBs of the </a:t>
            </a:r>
            <a:r>
              <a:rPr lang="en-US" altLang="en-US" sz="3000" dirty="0" err="1">
                <a:latin typeface="Times New Roman" pitchFamily="18" charset="0"/>
                <a:cs typeface="Times New Roman" pitchFamily="18" charset="0"/>
              </a:rPr>
              <a:t>augend</a:t>
            </a:r>
            <a:r>
              <a:rPr lang="en-US" altLang="en-US" sz="3000" dirty="0">
                <a:latin typeface="Times New Roman" pitchFamily="18" charset="0"/>
                <a:cs typeface="Times New Roman" pitchFamily="18" charset="0"/>
              </a:rPr>
              <a:t> and addend.</a:t>
            </a:r>
          </a:p>
          <a:p>
            <a:pPr algn="just"/>
            <a:r>
              <a:rPr lang="en-US" altLang="en-US" sz="3000" dirty="0">
                <a:latin typeface="Times New Roman" pitchFamily="18" charset="0"/>
                <a:cs typeface="Times New Roman" pitchFamily="18" charset="0"/>
              </a:rPr>
              <a:t>Then next position bits of </a:t>
            </a:r>
            <a:r>
              <a:rPr lang="en-US" altLang="en-US" sz="3000" dirty="0" err="1">
                <a:latin typeface="Times New Roman" pitchFamily="18" charset="0"/>
                <a:cs typeface="Times New Roman" pitchFamily="18" charset="0"/>
              </a:rPr>
              <a:t>augend</a:t>
            </a:r>
            <a:r>
              <a:rPr lang="en-US" altLang="en-US" sz="3000" dirty="0">
                <a:latin typeface="Times New Roman" pitchFamily="18" charset="0"/>
                <a:cs typeface="Times New Roman" pitchFamily="18" charset="0"/>
              </a:rPr>
              <a:t> and addend are added along with the carry (if any) from the preceding bit.</a:t>
            </a:r>
          </a:p>
          <a:p>
            <a:pPr algn="just"/>
            <a:r>
              <a:rPr lang="en-US" altLang="en-US" sz="3000" dirty="0">
                <a:latin typeface="Times New Roman" pitchFamily="18" charset="0"/>
                <a:cs typeface="Times New Roman" pitchFamily="18" charset="0"/>
              </a:rPr>
              <a:t>This process is repeated until the addition of MSBs is completed.</a:t>
            </a:r>
          </a:p>
          <a:p>
            <a:r>
              <a:rPr lang="en-US" dirty="0">
                <a:latin typeface="Times New Roman" pitchFamily="18" charset="0"/>
                <a:cs typeface="Times New Roman" pitchFamily="18" charset="0"/>
              </a:rPr>
              <a:t>Speed of a ripple adder is limited due to carry propagation or carry ripple.</a:t>
            </a:r>
          </a:p>
          <a:p>
            <a:r>
              <a:rPr lang="en-US" dirty="0">
                <a:latin typeface="Times New Roman" pitchFamily="18" charset="0"/>
                <a:cs typeface="Times New Roman" pitchFamily="18" charset="0"/>
              </a:rPr>
              <a:t>Sum of MSB depends on the carry generated by LSB.</a:t>
            </a:r>
          </a:p>
          <a:p>
            <a:pPr algn="just"/>
            <a:endParaRPr lang="en-US" altLang="en-US" sz="3000" dirty="0">
              <a:latin typeface="Times New Roman" pitchFamily="18" charset="0"/>
              <a:cs typeface="Times New Roman" pitchFamily="18" charset="0"/>
            </a:endParaRPr>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4525963"/>
          </a:xfrm>
        </p:spPr>
        <p:txBody>
          <a:bodyPr>
            <a:normAutofit/>
          </a:bodyPr>
          <a:lstStyle/>
          <a:p>
            <a:pPr algn="just">
              <a:buNone/>
            </a:pPr>
            <a:r>
              <a:rPr lang="en-US" altLang="en-US" sz="3000" dirty="0">
                <a:latin typeface="Times New Roman" pitchFamily="18" charset="0"/>
                <a:cs typeface="Times New Roman" pitchFamily="18" charset="0"/>
              </a:rPr>
              <a:t>Example: </a:t>
            </a:r>
            <a:r>
              <a:rPr lang="en-US" dirty="0">
                <a:latin typeface="Times New Roman" pitchFamily="18" charset="0"/>
                <a:cs typeface="Times New Roman" pitchFamily="18" charset="0"/>
              </a:rPr>
              <a:t>4-bit Carry Ripple Adder</a:t>
            </a:r>
          </a:p>
          <a:p>
            <a:r>
              <a:rPr lang="en-US" sz="2400" dirty="0">
                <a:latin typeface="Times New Roman" pitchFamily="18" charset="0"/>
                <a:cs typeface="Times New Roman" pitchFamily="18" charset="0"/>
              </a:rPr>
              <a:t>Assume to add two operands A and B where </a:t>
            </a:r>
          </a:p>
          <a:p>
            <a:pPr>
              <a:buNone/>
            </a:pPr>
            <a:r>
              <a:rPr lang="en-US" sz="2400" dirty="0">
                <a:latin typeface="Times New Roman" pitchFamily="18" charset="0"/>
                <a:cs typeface="Times New Roman" pitchFamily="18" charset="0"/>
              </a:rPr>
              <a:t>	A = A3 A2 A1 A0 </a:t>
            </a:r>
          </a:p>
          <a:p>
            <a:pPr>
              <a:buNone/>
            </a:pPr>
            <a:r>
              <a:rPr lang="en-US" sz="2400" dirty="0">
                <a:latin typeface="Times New Roman" pitchFamily="18" charset="0"/>
                <a:cs typeface="Times New Roman" pitchFamily="18" charset="0"/>
              </a:rPr>
              <a:t>	B = B3 B2 B1 B0</a:t>
            </a:r>
          </a:p>
          <a:p>
            <a:pPr>
              <a:buNone/>
            </a:pPr>
            <a:r>
              <a:rPr lang="en-US" sz="2400" dirty="0">
                <a:latin typeface="Times New Roman" pitchFamily="18" charset="0"/>
                <a:cs typeface="Times New Roman" pitchFamily="18" charset="0"/>
              </a:rPr>
              <a:t>	A=   1    0    1    1 + </a:t>
            </a:r>
          </a:p>
          <a:p>
            <a:pPr>
              <a:buNone/>
            </a:pPr>
            <a:r>
              <a:rPr lang="en-US" sz="2400" dirty="0">
                <a:latin typeface="Times New Roman" pitchFamily="18" charset="0"/>
                <a:cs typeface="Times New Roman" pitchFamily="18" charset="0"/>
              </a:rPr>
              <a:t>	B =  1    1     0   1</a:t>
            </a:r>
          </a:p>
          <a:p>
            <a:pPr>
              <a:buNone/>
            </a:pPr>
            <a:r>
              <a:rPr lang="en-US" sz="2400" dirty="0">
                <a:latin typeface="Times New Roman" pitchFamily="18" charset="0"/>
                <a:cs typeface="Times New Roman" pitchFamily="18" charset="0"/>
              </a:rPr>
              <a:t>         --------------------</a:t>
            </a:r>
          </a:p>
          <a:p>
            <a:pPr>
              <a:buNone/>
            </a:pPr>
            <a:r>
              <a:rPr lang="en-US" sz="2400" dirty="0">
                <a:latin typeface="Times New Roman" pitchFamily="18" charset="0"/>
                <a:cs typeface="Times New Roman" pitchFamily="18" charset="0"/>
              </a:rPr>
              <a:t>A+B=1 1    0     0    0  </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Cout</a:t>
            </a:r>
            <a:r>
              <a:rPr lang="en-US" sz="2400" dirty="0">
                <a:latin typeface="Times New Roman" pitchFamily="18" charset="0"/>
                <a:cs typeface="Times New Roman" pitchFamily="18" charset="0"/>
              </a:rPr>
              <a:t>   S3  S2   S1  S0</a:t>
            </a:r>
          </a:p>
          <a:p>
            <a:pPr algn="just">
              <a:buNone/>
            </a:pPr>
            <a:endParaRPr lang="en-US" altLang="en-US" sz="3000" dirty="0">
              <a:latin typeface="Times New Roman" pitchFamily="18" charset="0"/>
              <a:cs typeface="Times New Roman" pitchFamily="18" charset="0"/>
            </a:endParaRPr>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4525963"/>
          </a:xfrm>
        </p:spPr>
        <p:txBody>
          <a:bodyPr>
            <a:normAutofit/>
          </a:bodyPr>
          <a:lstStyle/>
          <a:p>
            <a:pPr>
              <a:buNone/>
            </a:pPr>
            <a:r>
              <a:rPr lang="en-US" b="1" dirty="0"/>
              <a:t>Carry Propagation</a:t>
            </a:r>
          </a:p>
          <a:p>
            <a:pPr algn="just"/>
            <a:r>
              <a:rPr lang="en-US" dirty="0">
                <a:latin typeface="Times New Roman" pitchFamily="18" charset="0"/>
                <a:cs typeface="Times New Roman" pitchFamily="18" charset="0"/>
              </a:rPr>
              <a:t>	From the above example it can be seen that we are adding 3 bits at a time sequentially until all bits are added. </a:t>
            </a:r>
          </a:p>
          <a:p>
            <a:pPr algn="just"/>
            <a:r>
              <a:rPr lang="en-US" dirty="0">
                <a:latin typeface="Times New Roman" pitchFamily="18" charset="0"/>
                <a:cs typeface="Times New Roman" pitchFamily="18" charset="0"/>
              </a:rPr>
              <a:t>	A full adder is a combinational circuit that performs the  arithmetic sum of three input bits: augends Ai, addend Bi and carry in  </a:t>
            </a:r>
            <a:r>
              <a:rPr lang="en-US" dirty="0" err="1">
                <a:latin typeface="Times New Roman" pitchFamily="18" charset="0"/>
                <a:cs typeface="Times New Roman" pitchFamily="18" charset="0"/>
              </a:rPr>
              <a:t>Cin</a:t>
            </a:r>
            <a:r>
              <a:rPr lang="en-US" dirty="0">
                <a:latin typeface="Times New Roman" pitchFamily="18" charset="0"/>
                <a:cs typeface="Times New Roman" pitchFamily="18" charset="0"/>
              </a:rPr>
              <a:t> from the  previous adder. </a:t>
            </a:r>
          </a:p>
          <a:p>
            <a:pPr algn="just"/>
            <a:r>
              <a:rPr lang="en-US" dirty="0">
                <a:latin typeface="Times New Roman" pitchFamily="18" charset="0"/>
                <a:cs typeface="Times New Roman" pitchFamily="18" charset="0"/>
              </a:rPr>
              <a:t>	Its result contain the sum Si and the carry out, </a:t>
            </a:r>
            <a:r>
              <a:rPr lang="en-US" dirty="0" err="1">
                <a:latin typeface="Times New Roman" pitchFamily="18" charset="0"/>
                <a:cs typeface="Times New Roman" pitchFamily="18" charset="0"/>
              </a:rPr>
              <a:t>Cout</a:t>
            </a:r>
            <a:r>
              <a:rPr lang="en-US" dirty="0">
                <a:latin typeface="Times New Roman" pitchFamily="18" charset="0"/>
                <a:cs typeface="Times New Roman" pitchFamily="18" charset="0"/>
              </a:rPr>
              <a:t> to the next stage. </a:t>
            </a:r>
          </a:p>
          <a:p>
            <a:pPr>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p:cNvPicPr>
          <p:nvPr>
            <p:ph idx="1"/>
          </p:nvPr>
        </p:nvPicPr>
        <p:blipFill>
          <a:blip r:embed="rId2" cstate="print"/>
          <a:srcRect/>
          <a:stretch>
            <a:fillRect/>
          </a:stretch>
        </p:blipFill>
        <p:spPr>
          <a:xfrm>
            <a:off x="2362200" y="1676400"/>
            <a:ext cx="7315200" cy="3733800"/>
          </a:xfrm>
        </p:spPr>
      </p:pic>
      <p:pic>
        <p:nvPicPr>
          <p:cNvPr id="5" name="Picture 4"/>
          <p:cNvPicPr>
            <a:picLocks noChangeAspect="1" noChangeArrowheads="1"/>
          </p:cNvPicPr>
          <p:nvPr/>
        </p:nvPicPr>
        <p:blipFill>
          <a:blip r:embed="rId3"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CamScanner 07-27-2020 19.54.32_8.jpg"/>
          <p:cNvPicPr>
            <a:picLocks noGrp="1" noChangeAspect="1"/>
          </p:cNvPicPr>
          <p:nvPr>
            <p:ph idx="1"/>
          </p:nvPr>
        </p:nvPicPr>
        <p:blipFill>
          <a:blip r:embed="rId2" cstate="print"/>
          <a:stretch>
            <a:fillRect/>
          </a:stretch>
        </p:blipFill>
        <p:spPr>
          <a:xfrm>
            <a:off x="2209801" y="1219200"/>
            <a:ext cx="7924799" cy="5257800"/>
          </a:xfrm>
        </p:spPr>
      </p:pic>
      <p:pic>
        <p:nvPicPr>
          <p:cNvPr id="5" name="Picture 4"/>
          <p:cNvPicPr>
            <a:picLocks noChangeAspect="1" noChangeArrowheads="1"/>
          </p:cNvPicPr>
          <p:nvPr/>
        </p:nvPicPr>
        <p:blipFill>
          <a:blip r:embed="rId3"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4525963"/>
          </a:xfrm>
        </p:spPr>
        <p:txBody>
          <a:bodyPr>
            <a:normAutofit fontScale="92500" lnSpcReduction="10000"/>
          </a:bodyPr>
          <a:lstStyle/>
          <a:p>
            <a:pPr>
              <a:buNone/>
            </a:pPr>
            <a:r>
              <a:rPr lang="en-US" b="1" dirty="0"/>
              <a:t>4-bit Adder</a:t>
            </a:r>
          </a:p>
          <a:p>
            <a:pPr algn="just"/>
            <a:r>
              <a:rPr lang="en-US" dirty="0">
                <a:latin typeface="Times New Roman" pitchFamily="18" charset="0"/>
                <a:cs typeface="Times New Roman" pitchFamily="18" charset="0"/>
              </a:rPr>
              <a:t>	A 4-bit adder circuit can be designed by first designing the 1-bit full adder and then connecting the four 1-bit full adders to get the 4-bit adder as shown in the diagram above.  </a:t>
            </a:r>
          </a:p>
          <a:p>
            <a:pPr algn="just"/>
            <a:r>
              <a:rPr lang="en-US" dirty="0">
                <a:latin typeface="Times New Roman" pitchFamily="18" charset="0"/>
                <a:cs typeface="Times New Roman" pitchFamily="18" charset="0"/>
              </a:rPr>
              <a:t>	For the 1-bit full adder, the design begins by drawing the Truth Table for the three input  and the corresponding output SUM and CARRY. </a:t>
            </a:r>
          </a:p>
          <a:p>
            <a:pPr algn="just"/>
            <a:r>
              <a:rPr lang="en-US" dirty="0">
                <a:latin typeface="Times New Roman" pitchFamily="18" charset="0"/>
                <a:cs typeface="Times New Roman" pitchFamily="18" charset="0"/>
              </a:rPr>
              <a:t>	The Boolean Expression describing the  binary adder circuit is then deduced. </a:t>
            </a:r>
          </a:p>
          <a:p>
            <a:pPr algn="just"/>
            <a:r>
              <a:rPr lang="en-US" dirty="0">
                <a:latin typeface="Times New Roman" pitchFamily="18" charset="0"/>
                <a:cs typeface="Times New Roman" pitchFamily="18" charset="0"/>
              </a:rPr>
              <a:t>	The binary full adder is a three input combinational circuit which satisfies the truth table given below.</a:t>
            </a:r>
          </a:p>
          <a:p>
            <a:pPr>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533400"/>
          </a:xfrm>
        </p:spPr>
        <p:txBody>
          <a:bodyPr>
            <a:normAutofit/>
          </a:bodyPr>
          <a:lstStyle/>
          <a:p>
            <a:pPr>
              <a:buNone/>
            </a:pPr>
            <a:r>
              <a:rPr lang="en-US" b="1" dirty="0"/>
              <a:t>Full Adder</a:t>
            </a:r>
          </a:p>
          <a:p>
            <a:pPr algn="just">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pic>
        <p:nvPicPr>
          <p:cNvPr id="6" name="Content Placeholder 3"/>
          <p:cNvPicPr>
            <a:picLocks/>
          </p:cNvPicPr>
          <p:nvPr/>
        </p:nvPicPr>
        <p:blipFill>
          <a:blip r:embed="rId3">
            <a:lum bright="-35000" contrast="58000"/>
          </a:blip>
          <a:stretch>
            <a:fillRect/>
          </a:stretch>
        </p:blipFill>
        <p:spPr bwMode="auto">
          <a:xfrm>
            <a:off x="2514600" y="1752600"/>
            <a:ext cx="7162800" cy="4724401"/>
          </a:xfrm>
          <a:prstGeom prst="rect">
            <a:avLst/>
          </a:prstGeom>
          <a:noFill/>
          <a:ln w="9525">
            <a:noFill/>
            <a:miter lim="800000"/>
            <a:headEnd/>
            <a:tailEn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533400"/>
          </a:xfrm>
        </p:spPr>
        <p:txBody>
          <a:bodyPr>
            <a:normAutofit/>
          </a:bodyPr>
          <a:lstStyle/>
          <a:p>
            <a:pPr>
              <a:buNone/>
            </a:pPr>
            <a:r>
              <a:rPr lang="en-US" b="1" dirty="0"/>
              <a:t>4-bit Adder</a:t>
            </a:r>
          </a:p>
          <a:p>
            <a:pPr algn="just">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pic>
        <p:nvPicPr>
          <p:cNvPr id="7" name="Content Placeholder 3"/>
          <p:cNvPicPr>
            <a:picLocks/>
          </p:cNvPicPr>
          <p:nvPr/>
        </p:nvPicPr>
        <p:blipFill>
          <a:blip r:embed="rId3">
            <a:lum bright="-43000" contrast="68000"/>
          </a:blip>
          <a:stretch>
            <a:fillRect/>
          </a:stretch>
        </p:blipFill>
        <p:spPr bwMode="auto">
          <a:xfrm>
            <a:off x="2438400" y="1752601"/>
            <a:ext cx="7315200" cy="4800599"/>
          </a:xfrm>
          <a:prstGeom prst="rect">
            <a:avLst/>
          </a:prstGeom>
          <a:noFill/>
          <a:ln w="9525">
            <a:noFill/>
            <a:miter lim="800000"/>
            <a:headEnd/>
            <a:tailEnd/>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CC23-0FD7-DCD2-40FF-79BD82A6CDD6}"/>
              </a:ext>
            </a:extLst>
          </p:cNvPr>
          <p:cNvSpPr>
            <a:spLocks noGrp="1"/>
          </p:cNvSpPr>
          <p:nvPr>
            <p:ph type="title"/>
          </p:nvPr>
        </p:nvSpPr>
        <p:spPr>
          <a:xfrm>
            <a:off x="838200" y="365125"/>
            <a:ext cx="10515600" cy="615603"/>
          </a:xfrm>
        </p:spPr>
        <p:txBody>
          <a:bodyPr>
            <a:normAutofit fontScale="90000"/>
          </a:bodyPr>
          <a:lstStyle/>
          <a:p>
            <a:r>
              <a:rPr lang="en-IN" dirty="0">
                <a:solidFill>
                  <a:srgbClr val="C00000"/>
                </a:solidFill>
              </a:rPr>
              <a:t>                               Arithmetic Logic Unit</a:t>
            </a:r>
            <a:endParaRPr lang="en-US" dirty="0">
              <a:solidFill>
                <a:srgbClr val="C00000"/>
              </a:solidFill>
            </a:endParaRPr>
          </a:p>
        </p:txBody>
      </p:sp>
      <p:sp>
        <p:nvSpPr>
          <p:cNvPr id="3" name="Content Placeholder 2">
            <a:extLst>
              <a:ext uri="{FF2B5EF4-FFF2-40B4-BE49-F238E27FC236}">
                <a16:creationId xmlns:a16="http://schemas.microsoft.com/office/drawing/2014/main" id="{9EBAC4FC-5838-69B1-5D0A-DBBABC3913CA}"/>
              </a:ext>
            </a:extLst>
          </p:cNvPr>
          <p:cNvSpPr>
            <a:spLocks noGrp="1"/>
          </p:cNvSpPr>
          <p:nvPr>
            <p:ph idx="1"/>
          </p:nvPr>
        </p:nvSpPr>
        <p:spPr>
          <a:xfrm>
            <a:off x="838200" y="1628800"/>
            <a:ext cx="10515600" cy="4824536"/>
          </a:xfrm>
        </p:spPr>
        <p:txBody>
          <a:bodyPr>
            <a:normAutofit lnSpcReduction="10000"/>
          </a:bodyPr>
          <a:lstStyle/>
          <a:p>
            <a:r>
              <a:rPr lang="en-IN" dirty="0"/>
              <a:t>ALU includes the following Configurations :</a:t>
            </a:r>
          </a:p>
          <a:p>
            <a:pPr marL="0" indent="0">
              <a:buNone/>
            </a:pPr>
            <a:r>
              <a:rPr lang="en-IN" dirty="0"/>
              <a:t>            -  Instruction Set Architecture</a:t>
            </a:r>
          </a:p>
          <a:p>
            <a:pPr marL="0" indent="0">
              <a:buNone/>
            </a:pPr>
            <a:r>
              <a:rPr lang="en-IN" dirty="0"/>
              <a:t>            -  Accumulator</a:t>
            </a:r>
          </a:p>
          <a:p>
            <a:pPr marL="0" indent="0">
              <a:buNone/>
            </a:pPr>
            <a:r>
              <a:rPr lang="en-IN" dirty="0"/>
              <a:t>            -  Stack</a:t>
            </a:r>
          </a:p>
          <a:p>
            <a:pPr marL="0" indent="0">
              <a:buNone/>
            </a:pPr>
            <a:r>
              <a:rPr lang="en-IN" dirty="0"/>
              <a:t>            -  Register – Register architecture</a:t>
            </a:r>
          </a:p>
          <a:p>
            <a:pPr marL="0" indent="0">
              <a:buNone/>
            </a:pPr>
            <a:r>
              <a:rPr lang="en-IN" dirty="0"/>
              <a:t>            -  Register – Stack architecture</a:t>
            </a:r>
          </a:p>
          <a:p>
            <a:pPr marL="0" indent="0">
              <a:buNone/>
            </a:pPr>
            <a:r>
              <a:rPr lang="en-IN" dirty="0"/>
              <a:t>            -  Register – memory architecture</a:t>
            </a:r>
          </a:p>
          <a:p>
            <a:r>
              <a:rPr lang="en-IN" dirty="0"/>
              <a:t> The size of input quantities of ALU is referred as word length of a computer</a:t>
            </a:r>
          </a:p>
          <a:p>
            <a:pPr marL="0" indent="0">
              <a:buNone/>
            </a:pPr>
            <a:r>
              <a:rPr lang="en-IN" dirty="0"/>
              <a:t>            </a:t>
            </a:r>
            <a:endParaRPr lang="en-US" dirty="0"/>
          </a:p>
        </p:txBody>
      </p:sp>
    </p:spTree>
    <p:extLst>
      <p:ext uri="{BB962C8B-B14F-4D97-AF65-F5344CB8AC3E}">
        <p14:creationId xmlns:p14="http://schemas.microsoft.com/office/powerpoint/2010/main" val="22259509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CamScanner 07-27-2020 19.54.32_9.jpg"/>
          <p:cNvPicPr>
            <a:picLocks noGrp="1" noChangeAspect="1"/>
          </p:cNvPicPr>
          <p:nvPr>
            <p:ph idx="1"/>
          </p:nvPr>
        </p:nvPicPr>
        <p:blipFill>
          <a:blip r:embed="rId2" cstate="print"/>
          <a:stretch>
            <a:fillRect/>
          </a:stretch>
        </p:blipFill>
        <p:spPr>
          <a:xfrm>
            <a:off x="2590801" y="533401"/>
            <a:ext cx="6781799" cy="5592763"/>
          </a:xfrm>
          <a:prstGeom prst="rect">
            <a:avLst/>
          </a:prstGeom>
        </p:spPr>
      </p:pic>
      <p:pic>
        <p:nvPicPr>
          <p:cNvPr id="5" name="Picture 4"/>
          <p:cNvPicPr>
            <a:picLocks noChangeAspect="1" noChangeArrowheads="1"/>
          </p:cNvPicPr>
          <p:nvPr/>
        </p:nvPicPr>
        <p:blipFill>
          <a:blip r:embed="rId3" cstate="print"/>
          <a:srcRect/>
          <a:stretch>
            <a:fillRect/>
          </a:stretch>
        </p:blipFill>
        <p:spPr bwMode="auto">
          <a:xfrm>
            <a:off x="9601200" y="152400"/>
            <a:ext cx="1066800" cy="998220"/>
          </a:xfrm>
          <a:prstGeom prst="rect">
            <a:avLst/>
          </a:prstGeom>
          <a:noFill/>
          <a:ln w="9525">
            <a:noFill/>
            <a:miter lim="800000"/>
            <a:headEnd/>
            <a:tailEnd/>
          </a:ln>
          <a:effec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077200" cy="1143000"/>
          </a:xfrm>
        </p:spPr>
        <p:txBody>
          <a:bodyPr>
            <a:normAutofit fontScale="90000"/>
          </a:bodyPr>
          <a:lstStyle/>
          <a:p>
            <a:pPr algn="l"/>
            <a:r>
              <a:rPr lang="en-US" altLang="en-US" dirty="0">
                <a:solidFill>
                  <a:srgbClr val="C00000"/>
                </a:solidFill>
              </a:rPr>
              <a:t>Design of Fast adder: </a:t>
            </a:r>
            <a:br>
              <a:rPr lang="en-US" altLang="en-US" dirty="0">
                <a:solidFill>
                  <a:srgbClr val="C00000"/>
                </a:solidFill>
              </a:rPr>
            </a:br>
            <a:r>
              <a:rPr lang="en-US" altLang="en-US" dirty="0">
                <a:solidFill>
                  <a:srgbClr val="C00000"/>
                </a:solidFill>
              </a:rPr>
              <a:t>Carry Look-ahead Adder</a:t>
            </a:r>
            <a:endParaRPr lang="en-US" dirty="0"/>
          </a:p>
        </p:txBody>
      </p:sp>
      <p:sp>
        <p:nvSpPr>
          <p:cNvPr id="3" name="Content Placeholder 2"/>
          <p:cNvSpPr>
            <a:spLocks noGrp="1"/>
          </p:cNvSpPr>
          <p:nvPr>
            <p:ph idx="1"/>
          </p:nvPr>
        </p:nvSpPr>
        <p:spPr>
          <a:xfrm>
            <a:off x="1752600" y="1295400"/>
            <a:ext cx="8229600" cy="5181600"/>
          </a:xfrm>
        </p:spPr>
        <p:txBody>
          <a:bodyPr>
            <a:noAutofit/>
          </a:bodyPr>
          <a:lstStyle/>
          <a:p>
            <a:pPr algn="just">
              <a:defRPr/>
            </a:pPr>
            <a:r>
              <a:rPr lang="en-US" altLang="en-US" sz="3000" dirty="0">
                <a:latin typeface="Times New Roman" pitchFamily="18" charset="0"/>
                <a:cs typeface="Times New Roman" pitchFamily="18" charset="0"/>
              </a:rPr>
              <a:t>A carry-look ahead adders (CLA) is a type of adder used in digital logic. A carry-look ahead adder improves speed by reducing the amount of time required to determine carry bits. </a:t>
            </a:r>
          </a:p>
          <a:p>
            <a:pPr algn="just">
              <a:defRPr/>
            </a:pPr>
            <a:r>
              <a:rPr lang="en-US" altLang="en-US" sz="3000" dirty="0">
                <a:latin typeface="Times New Roman" pitchFamily="18" charset="0"/>
                <a:cs typeface="Times New Roman" pitchFamily="18" charset="0"/>
              </a:rPr>
              <a:t>It can be contrasted with the simpler, but usually slower, ripple carry adder for which the carry bit is calculated alongside the sum bit, and each bit must wait until the previous carry has been calculated to begin calculating its own result and carry bits (see adder for detail on ripple carry adders)</a:t>
            </a:r>
          </a:p>
        </p:txBody>
      </p:sp>
      <p:pic>
        <p:nvPicPr>
          <p:cNvPr id="4" name="Picture 3"/>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0"/>
            <a:ext cx="8229600" cy="5486400"/>
          </a:xfrm>
        </p:spPr>
        <p:txBody>
          <a:bodyPr>
            <a:normAutofit/>
          </a:bodyPr>
          <a:lstStyle/>
          <a:p>
            <a:pPr algn="just">
              <a:defRPr/>
            </a:pPr>
            <a:r>
              <a:rPr lang="en-US" altLang="en-US" sz="3000" dirty="0">
                <a:latin typeface="Times New Roman" pitchFamily="18" charset="0"/>
                <a:cs typeface="Times New Roman" pitchFamily="18" charset="0"/>
              </a:rPr>
              <a:t>The carry-look ahead adder calculates one or more carry bits before the sum, which reduces the wait time to calculate the result of the larger value bits.</a:t>
            </a:r>
          </a:p>
          <a:p>
            <a:pPr algn="just">
              <a:defRPr/>
            </a:pPr>
            <a:r>
              <a:rPr lang="en-US" altLang="en-US" sz="3000" dirty="0">
                <a:latin typeface="Times New Roman" pitchFamily="18" charset="0"/>
                <a:cs typeface="Times New Roman" pitchFamily="18" charset="0"/>
              </a:rPr>
              <a:t>In a ripple adder the delay of each adder is 10 ns , then for 4 adders the delay will be 40 ns.</a:t>
            </a:r>
          </a:p>
          <a:p>
            <a:pPr algn="just">
              <a:defRPr/>
            </a:pPr>
            <a:r>
              <a:rPr lang="en-US" altLang="en-US" sz="3000" dirty="0">
                <a:latin typeface="Times New Roman" pitchFamily="18" charset="0"/>
                <a:cs typeface="Times New Roman" pitchFamily="18" charset="0"/>
              </a:rPr>
              <a:t>To overcome this delay Carry Look-ahead Adder is used.</a:t>
            </a:r>
          </a:p>
          <a:p>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5486400"/>
          </a:xfrm>
        </p:spPr>
        <p:txBody>
          <a:bodyPr>
            <a:normAutofit/>
          </a:bodyPr>
          <a:lstStyle/>
          <a:p>
            <a:pPr algn="just"/>
            <a:r>
              <a:rPr lang="en-US" dirty="0">
                <a:latin typeface="Times New Roman" pitchFamily="18" charset="0"/>
                <a:cs typeface="Times New Roman" pitchFamily="18" charset="0"/>
              </a:rPr>
              <a:t>Different logic design approaches have been employed to overcome the carry propagation delay problem of adders. </a:t>
            </a:r>
          </a:p>
          <a:p>
            <a:pPr algn="just"/>
            <a:r>
              <a:rPr lang="en-US" dirty="0">
                <a:latin typeface="Times New Roman" pitchFamily="18" charset="0"/>
                <a:cs typeface="Times New Roman" pitchFamily="18" charset="0"/>
              </a:rPr>
              <a:t>One widely used approach employs the principle of carry look-ahead solves this problem  by calculating the carry signals in advance, based on the input signals. </a:t>
            </a:r>
          </a:p>
          <a:p>
            <a:pPr algn="just"/>
            <a:r>
              <a:rPr lang="en-US" dirty="0">
                <a:latin typeface="Times New Roman" pitchFamily="18" charset="0"/>
                <a:cs typeface="Times New Roman" pitchFamily="18" charset="0"/>
              </a:rPr>
              <a:t>This type of adder circuit is called as carry look-ahead adder (CLA adder). A carry signal will be generated in two cases: </a:t>
            </a:r>
          </a:p>
          <a:p>
            <a:pPr algn="just">
              <a:buNone/>
            </a:pPr>
            <a:r>
              <a:rPr lang="en-US" dirty="0">
                <a:latin typeface="Times New Roman" pitchFamily="18" charset="0"/>
                <a:cs typeface="Times New Roman" pitchFamily="18" charset="0"/>
              </a:rPr>
              <a:t>	(1) when both bits Ai and Bi are 1, or </a:t>
            </a:r>
          </a:p>
          <a:p>
            <a:pPr algn="just">
              <a:buNone/>
            </a:pPr>
            <a:r>
              <a:rPr lang="en-US" dirty="0">
                <a:latin typeface="Times New Roman" pitchFamily="18" charset="0"/>
                <a:cs typeface="Times New Roman" pitchFamily="18" charset="0"/>
              </a:rPr>
              <a:t>	(2) when one of the two bits is 1 and the carry-in (carry of the previous stage) is 1.</a:t>
            </a:r>
          </a:p>
          <a:p>
            <a:pPr algn="just">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2133600"/>
          </a:xfrm>
        </p:spPr>
        <p:txBody>
          <a:bodyPr>
            <a:normAutofit/>
          </a:bodyPr>
          <a:lstStyle/>
          <a:p>
            <a:pPr>
              <a:buNone/>
            </a:pPr>
            <a:r>
              <a:rPr lang="en-US" dirty="0">
                <a:latin typeface="Times New Roman" pitchFamily="18" charset="0"/>
                <a:cs typeface="Times New Roman" pitchFamily="18" charset="0"/>
              </a:rPr>
              <a:t>	The Figure shows the full adder circuit used to add the operand bits in the </a:t>
            </a:r>
            <a:r>
              <a:rPr lang="en-US" dirty="0" err="1">
                <a:latin typeface="Times New Roman" pitchFamily="18" charset="0"/>
                <a:cs typeface="Times New Roman" pitchFamily="18" charset="0"/>
              </a:rPr>
              <a:t>I</a:t>
            </a:r>
            <a:r>
              <a:rPr lang="en-US" baseline="30000" dirty="0" err="1">
                <a:latin typeface="Times New Roman" pitchFamily="18" charset="0"/>
                <a:cs typeface="Times New Roman" pitchFamily="18" charset="0"/>
              </a:rPr>
              <a:t>th</a:t>
            </a:r>
            <a:r>
              <a:rPr lang="en-US" dirty="0">
                <a:latin typeface="Times New Roman" pitchFamily="18" charset="0"/>
                <a:cs typeface="Times New Roman" pitchFamily="18" charset="0"/>
              </a:rPr>
              <a:t> column;  namely Ai &amp; Bi and the carry bit coming from the previous column (</a:t>
            </a:r>
            <a:r>
              <a:rPr lang="en-US" dirty="0" err="1">
                <a:latin typeface="Times New Roman" pitchFamily="18" charset="0"/>
                <a:cs typeface="Times New Roman" pitchFamily="18" charset="0"/>
              </a:rPr>
              <a:t>Ci</a:t>
            </a:r>
            <a:r>
              <a:rPr lang="en-US" dirty="0">
                <a:latin typeface="Times New Roman" pitchFamily="18" charset="0"/>
                <a:cs typeface="Times New Roman" pitchFamily="18" charset="0"/>
              </a:rPr>
              <a:t> ).</a:t>
            </a: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pic>
        <p:nvPicPr>
          <p:cNvPr id="6" name="Picture 5"/>
          <p:cNvPicPr/>
          <p:nvPr/>
        </p:nvPicPr>
        <p:blipFill>
          <a:blip r:embed="rId3">
            <a:lum bright="-17000" contrast="34000"/>
          </a:blip>
          <a:srcRect/>
          <a:stretch>
            <a:fillRect/>
          </a:stretch>
        </p:blipFill>
        <p:spPr bwMode="auto">
          <a:xfrm>
            <a:off x="2895600" y="3429000"/>
            <a:ext cx="6400800" cy="3124200"/>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5181600"/>
          </a:xfrm>
        </p:spPr>
        <p:txBody>
          <a:bodyPr>
            <a:normAutofit/>
          </a:bodyPr>
          <a:lstStyle/>
          <a:p>
            <a:pPr>
              <a:buNone/>
            </a:pPr>
            <a:r>
              <a:rPr lang="en-US" dirty="0">
                <a:latin typeface="Times New Roman" pitchFamily="18" charset="0"/>
                <a:cs typeface="Times New Roman" pitchFamily="18" charset="0"/>
              </a:rPr>
              <a:t>	</a:t>
            </a:r>
            <a:r>
              <a:rPr lang="en-US" b="1" dirty="0"/>
              <a:t>In this circuit, the 2 internal signals Pi and </a:t>
            </a:r>
            <a:r>
              <a:rPr lang="en-US" b="1" dirty="0" err="1"/>
              <a:t>Gi</a:t>
            </a:r>
            <a:r>
              <a:rPr lang="en-US" b="1" dirty="0"/>
              <a:t> are given by: </a:t>
            </a:r>
          </a:p>
          <a:p>
            <a:pPr>
              <a:buNone/>
            </a:pPr>
            <a:endParaRPr lang="en-US" b="1" dirty="0"/>
          </a:p>
          <a:p>
            <a:pPr>
              <a:buNone/>
            </a:pPr>
            <a:endParaRPr lang="en-US" b="1" dirty="0"/>
          </a:p>
          <a:p>
            <a:pPr>
              <a:buNone/>
            </a:pPr>
            <a:endParaRPr lang="en-US" b="1" dirty="0"/>
          </a:p>
          <a:p>
            <a:pPr>
              <a:buNone/>
            </a:pPr>
            <a:r>
              <a:rPr lang="en-US" b="1" dirty="0"/>
              <a:t>	The output sum and carry can be defined as </a:t>
            </a:r>
            <a:endParaRPr lang="en-US" dirty="0"/>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pic>
        <p:nvPicPr>
          <p:cNvPr id="7" name="Picture 6"/>
          <p:cNvPicPr/>
          <p:nvPr/>
        </p:nvPicPr>
        <p:blipFill>
          <a:blip r:embed="rId3"/>
          <a:srcRect/>
          <a:stretch>
            <a:fillRect/>
          </a:stretch>
        </p:blipFill>
        <p:spPr bwMode="auto">
          <a:xfrm>
            <a:off x="3276600" y="2286000"/>
            <a:ext cx="5486400" cy="1524000"/>
          </a:xfrm>
          <a:prstGeom prst="rect">
            <a:avLst/>
          </a:prstGeom>
          <a:noFill/>
          <a:ln w="9525">
            <a:noFill/>
            <a:miter lim="800000"/>
            <a:headEnd/>
            <a:tailEnd/>
          </a:ln>
        </p:spPr>
      </p:pic>
      <p:pic>
        <p:nvPicPr>
          <p:cNvPr id="9" name="Picture 8"/>
          <p:cNvPicPr/>
          <p:nvPr/>
        </p:nvPicPr>
        <p:blipFill>
          <a:blip r:embed="rId4"/>
          <a:srcRect/>
          <a:stretch>
            <a:fillRect/>
          </a:stretch>
        </p:blipFill>
        <p:spPr bwMode="auto">
          <a:xfrm>
            <a:off x="3429000" y="4876800"/>
            <a:ext cx="5257800" cy="1524000"/>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5181600"/>
          </a:xfrm>
        </p:spPr>
        <p:txBody>
          <a:bodyPr>
            <a:normAutofit/>
          </a:bodyPr>
          <a:lstStyle/>
          <a:p>
            <a:pPr algn="just"/>
            <a:r>
              <a:rPr lang="en-US" dirty="0" err="1">
                <a:latin typeface="Times New Roman" pitchFamily="18" charset="0"/>
                <a:cs typeface="Times New Roman" pitchFamily="18" charset="0"/>
              </a:rPr>
              <a:t>Gi</a:t>
            </a:r>
            <a:r>
              <a:rPr lang="en-US" dirty="0">
                <a:latin typeface="Times New Roman" pitchFamily="18" charset="0"/>
                <a:cs typeface="Times New Roman" pitchFamily="18" charset="0"/>
              </a:rPr>
              <a:t> is known as the carry Generate signal since a carry (Ci+1) is generated whenever </a:t>
            </a:r>
            <a:r>
              <a:rPr lang="en-US" dirty="0" err="1">
                <a:latin typeface="Times New Roman" pitchFamily="18" charset="0"/>
                <a:cs typeface="Times New Roman" pitchFamily="18" charset="0"/>
              </a:rPr>
              <a:t>Gi</a:t>
            </a:r>
            <a:r>
              <a:rPr lang="en-US" dirty="0">
                <a:latin typeface="Times New Roman" pitchFamily="18" charset="0"/>
                <a:cs typeface="Times New Roman" pitchFamily="18" charset="0"/>
              </a:rPr>
              <a:t> =1, regardless of the input carry (</a:t>
            </a:r>
            <a:r>
              <a:rPr lang="en-US" dirty="0" err="1">
                <a:latin typeface="Times New Roman" pitchFamily="18" charset="0"/>
                <a:cs typeface="Times New Roman" pitchFamily="18" charset="0"/>
              </a:rPr>
              <a:t>Ci</a:t>
            </a:r>
            <a:r>
              <a:rPr lang="en-US" dirty="0">
                <a:latin typeface="Times New Roman" pitchFamily="18" charset="0"/>
                <a:cs typeface="Times New Roman" pitchFamily="18" charset="0"/>
              </a:rPr>
              <a:t>). </a:t>
            </a:r>
          </a:p>
          <a:p>
            <a:pPr algn="just"/>
            <a:r>
              <a:rPr lang="en-US" dirty="0">
                <a:latin typeface="Times New Roman" pitchFamily="18" charset="0"/>
                <a:cs typeface="Times New Roman" pitchFamily="18" charset="0"/>
              </a:rPr>
              <a:t>Pi is known as the carry propagate signal since whenever Pi =1, the input carry is propagated to the output carry, i.e., Ci+1. = </a:t>
            </a:r>
            <a:r>
              <a:rPr lang="en-US" dirty="0" err="1">
                <a:latin typeface="Times New Roman" pitchFamily="18" charset="0"/>
                <a:cs typeface="Times New Roman" pitchFamily="18" charset="0"/>
              </a:rPr>
              <a:t>Ci</a:t>
            </a:r>
            <a:r>
              <a:rPr lang="en-US" dirty="0">
                <a:latin typeface="Times New Roman" pitchFamily="18" charset="0"/>
                <a:cs typeface="Times New Roman" pitchFamily="18" charset="0"/>
              </a:rPr>
              <a:t> (note that whenever Pi =1, </a:t>
            </a:r>
            <a:r>
              <a:rPr lang="en-US" dirty="0" err="1">
                <a:latin typeface="Times New Roman" pitchFamily="18" charset="0"/>
                <a:cs typeface="Times New Roman" pitchFamily="18" charset="0"/>
              </a:rPr>
              <a:t>Gi</a:t>
            </a:r>
            <a:r>
              <a:rPr lang="en-US" dirty="0">
                <a:latin typeface="Times New Roman" pitchFamily="18" charset="0"/>
                <a:cs typeface="Times New Roman" pitchFamily="18" charset="0"/>
              </a:rPr>
              <a:t> =0). </a:t>
            </a:r>
          </a:p>
          <a:p>
            <a:pPr algn="just"/>
            <a:r>
              <a:rPr lang="en-US" dirty="0">
                <a:latin typeface="Times New Roman" pitchFamily="18" charset="0"/>
                <a:cs typeface="Times New Roman" pitchFamily="18" charset="0"/>
              </a:rPr>
              <a:t>Computing the values of Pi and </a:t>
            </a:r>
            <a:r>
              <a:rPr lang="en-US" dirty="0" err="1">
                <a:latin typeface="Times New Roman" pitchFamily="18" charset="0"/>
                <a:cs typeface="Times New Roman" pitchFamily="18" charset="0"/>
              </a:rPr>
              <a:t>Gi</a:t>
            </a:r>
            <a:r>
              <a:rPr lang="en-US" dirty="0">
                <a:latin typeface="Times New Roman" pitchFamily="18" charset="0"/>
                <a:cs typeface="Times New Roman" pitchFamily="18" charset="0"/>
              </a:rPr>
              <a:t> only depend on the input operand bits (Ai &amp; Bi) as clear from the Figure and equations.</a:t>
            </a:r>
          </a:p>
          <a:p>
            <a:pPr algn="just"/>
            <a:r>
              <a:rPr lang="en-US" dirty="0">
                <a:latin typeface="Times New Roman" pitchFamily="18" charset="0"/>
                <a:cs typeface="Times New Roman" pitchFamily="18" charset="0"/>
              </a:rPr>
              <a:t>Thus, these signals settle to their steady-state value after the propagation through their  respective gates. </a:t>
            </a:r>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2590800"/>
          </a:xfrm>
        </p:spPr>
        <p:txBody>
          <a:bodyPr>
            <a:normAutofit lnSpcReduction="10000"/>
          </a:bodyPr>
          <a:lstStyle/>
          <a:p>
            <a:r>
              <a:rPr lang="en-US" dirty="0">
                <a:latin typeface="Times New Roman" pitchFamily="18" charset="0"/>
                <a:cs typeface="Times New Roman" pitchFamily="18" charset="0"/>
              </a:rPr>
              <a:t>Computed values of all the Pi’s are valid one XOR-gate delay after the operands A and B  are made valid. </a:t>
            </a:r>
          </a:p>
          <a:p>
            <a:r>
              <a:rPr lang="en-US" dirty="0">
                <a:latin typeface="Times New Roman" pitchFamily="18" charset="0"/>
                <a:cs typeface="Times New Roman" pitchFamily="18" charset="0"/>
              </a:rPr>
              <a:t>Computed values of all the </a:t>
            </a:r>
            <a:r>
              <a:rPr lang="en-US" dirty="0" err="1">
                <a:latin typeface="Times New Roman" pitchFamily="18" charset="0"/>
                <a:cs typeface="Times New Roman" pitchFamily="18" charset="0"/>
              </a:rPr>
              <a:t>Gi’s</a:t>
            </a:r>
            <a:r>
              <a:rPr lang="en-US" dirty="0">
                <a:latin typeface="Times New Roman" pitchFamily="18" charset="0"/>
                <a:cs typeface="Times New Roman" pitchFamily="18" charset="0"/>
              </a:rPr>
              <a:t> are valid one AND-gate delay after the operands A and B  are made valid. </a:t>
            </a:r>
          </a:p>
          <a:p>
            <a:r>
              <a:rPr lang="en-US" dirty="0">
                <a:latin typeface="Times New Roman" pitchFamily="18" charset="0"/>
                <a:cs typeface="Times New Roman" pitchFamily="18" charset="0"/>
              </a:rPr>
              <a:t>The Boolean expression of the carry outputs of various stages can be written as follows:</a:t>
            </a: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pic>
        <p:nvPicPr>
          <p:cNvPr id="1026" name="Picture 2"/>
          <p:cNvPicPr>
            <a:picLocks noChangeAspect="1" noChangeArrowheads="1"/>
          </p:cNvPicPr>
          <p:nvPr/>
        </p:nvPicPr>
        <p:blipFill>
          <a:blip r:embed="rId3"/>
          <a:srcRect/>
          <a:stretch>
            <a:fillRect/>
          </a:stretch>
        </p:blipFill>
        <p:spPr bwMode="auto">
          <a:xfrm>
            <a:off x="3124200" y="3552826"/>
            <a:ext cx="5486400" cy="2847975"/>
          </a:xfrm>
          <a:prstGeom prst="rect">
            <a:avLst/>
          </a:prstGeom>
          <a:noFill/>
          <a:ln w="9525">
            <a:noFill/>
            <a:miter lim="800000"/>
            <a:headEnd/>
            <a:tailEnd/>
          </a:ln>
          <a:effec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pic>
        <p:nvPicPr>
          <p:cNvPr id="6" name="Picture 3"/>
          <p:cNvPicPr>
            <a:picLocks noChangeAspect="1" noChangeArrowheads="1"/>
          </p:cNvPicPr>
          <p:nvPr/>
        </p:nvPicPr>
        <p:blipFill>
          <a:blip r:embed="rId3"/>
          <a:srcRect/>
          <a:stretch>
            <a:fillRect/>
          </a:stretch>
        </p:blipFill>
        <p:spPr bwMode="auto">
          <a:xfrm>
            <a:off x="1828800" y="1219200"/>
            <a:ext cx="4495800" cy="5257800"/>
          </a:xfrm>
          <a:prstGeom prst="rect">
            <a:avLst/>
          </a:prstGeom>
          <a:solidFill>
            <a:srgbClr val="C0C0C0"/>
          </a:solidFill>
          <a:ln w="9525">
            <a:solidFill>
              <a:schemeClr val="bg1"/>
            </a:solidFill>
            <a:miter lim="800000"/>
            <a:headEnd/>
            <a:tailEnd/>
          </a:ln>
        </p:spPr>
      </p:pic>
      <p:sp>
        <p:nvSpPr>
          <p:cNvPr id="8" name="Text Box 3"/>
          <p:cNvSpPr txBox="1">
            <a:spLocks noChangeArrowheads="1"/>
          </p:cNvSpPr>
          <p:nvPr/>
        </p:nvSpPr>
        <p:spPr bwMode="auto">
          <a:xfrm>
            <a:off x="6553200" y="1219201"/>
            <a:ext cx="3886200" cy="2246769"/>
          </a:xfrm>
          <a:prstGeom prst="rect">
            <a:avLst/>
          </a:prstGeom>
          <a:noFill/>
          <a:ln w="9525">
            <a:noFill/>
            <a:miter lim="800000"/>
            <a:headEnd/>
            <a:tailEnd/>
          </a:ln>
        </p:spPr>
        <p:txBody>
          <a:bodyPr wrap="square">
            <a:spAutoFit/>
          </a:bodyPr>
          <a:lstStyle/>
          <a:p>
            <a:pPr marL="457200" indent="-457200" algn="just">
              <a:spcBef>
                <a:spcPct val="50000"/>
              </a:spcBef>
            </a:pPr>
            <a:r>
              <a:rPr lang="en-US" sz="2800" dirty="0"/>
              <a:t>Implementing these expressions (for a 4-bit adder), results in the logic diagram</a:t>
            </a:r>
            <a:r>
              <a:rPr lang="en-US" sz="2800" dirty="0">
                <a:latin typeface="Times New Roman" pitchFamily="18" charset="0"/>
              </a:rPr>
              <a:t>. (</a:t>
            </a:r>
            <a:r>
              <a:rPr lang="en-US" sz="2800" dirty="0">
                <a:solidFill>
                  <a:srgbClr val="FF0000"/>
                </a:solidFill>
                <a:latin typeface="Times New Roman" pitchFamily="18" charset="0"/>
              </a:rPr>
              <a:t>IC- 74182</a:t>
            </a:r>
            <a:r>
              <a:rPr lang="en-US" sz="2800" dirty="0">
                <a:latin typeface="Times New Roman" pitchFamily="18" charset="0"/>
              </a:rPr>
              <a:t>)</a:t>
            </a:r>
          </a:p>
        </p:txBody>
      </p:sp>
      <p:pic>
        <p:nvPicPr>
          <p:cNvPr id="9" name="Picture 5" descr="Picture 001"/>
          <p:cNvPicPr>
            <a:picLocks noChangeAspect="1" noChangeArrowheads="1"/>
          </p:cNvPicPr>
          <p:nvPr/>
        </p:nvPicPr>
        <p:blipFill>
          <a:blip r:embed="rId4">
            <a:lum contrast="18000"/>
            <a:grayscl/>
          </a:blip>
          <a:srcRect/>
          <a:stretch>
            <a:fillRect/>
          </a:stretch>
        </p:blipFill>
        <p:spPr bwMode="auto">
          <a:xfrm>
            <a:off x="6553200" y="3886200"/>
            <a:ext cx="3886200" cy="2133600"/>
          </a:xfrm>
          <a:prstGeom prst="rect">
            <a:avLst/>
          </a:prstGeom>
          <a:noFill/>
          <a:ln w="9525">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133600" y="762001"/>
            <a:ext cx="8534400" cy="5277644"/>
          </a:xfrm>
          <a:prstGeom prst="rect">
            <a:avLst/>
          </a:prstGeom>
          <a:noFill/>
          <a:ln w="9525">
            <a:noFill/>
            <a:miter lim="800000"/>
            <a:headEnd/>
            <a:tailEnd/>
          </a:ln>
          <a:effec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6B96-36D1-03DF-5B99-6B1C5C9A78C9}"/>
              </a:ext>
            </a:extLst>
          </p:cNvPr>
          <p:cNvSpPr>
            <a:spLocks noGrp="1"/>
          </p:cNvSpPr>
          <p:nvPr>
            <p:ph type="title"/>
          </p:nvPr>
        </p:nvSpPr>
        <p:spPr/>
        <p:txBody>
          <a:bodyPr/>
          <a:lstStyle/>
          <a:p>
            <a:r>
              <a:rPr lang="en-IN" dirty="0">
                <a:solidFill>
                  <a:srgbClr val="C00000"/>
                </a:solidFill>
              </a:rPr>
              <a:t>                                 ALU Symbol</a:t>
            </a:r>
            <a:endParaRPr lang="en-US" dirty="0">
              <a:solidFill>
                <a:srgbClr val="C00000"/>
              </a:solidFill>
            </a:endParaRPr>
          </a:p>
        </p:txBody>
      </p:sp>
      <p:pic>
        <p:nvPicPr>
          <p:cNvPr id="2052" name="Picture 4" descr="ALU Symbol">
            <a:extLst>
              <a:ext uri="{FF2B5EF4-FFF2-40B4-BE49-F238E27FC236}">
                <a16:creationId xmlns:a16="http://schemas.microsoft.com/office/drawing/2014/main" id="{E6251EBC-09EF-6F1D-0494-DF744CE521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8381" y="2220341"/>
            <a:ext cx="4895238" cy="35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8537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7772400" cy="792162"/>
          </a:xfrm>
        </p:spPr>
        <p:txBody>
          <a:bodyPr/>
          <a:lstStyle/>
          <a:p>
            <a:r>
              <a:rPr lang="en-US" dirty="0">
                <a:solidFill>
                  <a:srgbClr val="C00000"/>
                </a:solidFill>
              </a:rPr>
              <a:t>4-bit Carry Look-ahead Adder</a:t>
            </a:r>
          </a:p>
        </p:txBody>
      </p:sp>
      <p:pic>
        <p:nvPicPr>
          <p:cNvPr id="14" name="Picture 13"/>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2514600" y="1447800"/>
            <a:ext cx="6477000" cy="4876800"/>
          </a:xfrm>
          <a:prstGeom prst="rect">
            <a:avLst/>
          </a:prstGeom>
          <a:noFill/>
          <a:ln w="9525">
            <a:noFill/>
            <a:miter lim="800000"/>
            <a:headEnd/>
            <a:tailEnd/>
          </a:ln>
          <a:effec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5181600"/>
          </a:xfrm>
        </p:spPr>
        <p:txBody>
          <a:bodyPr>
            <a:normAutofit/>
          </a:bodyPr>
          <a:lstStyle/>
          <a:p>
            <a:pPr>
              <a:buFontTx/>
              <a:buChar char="•"/>
            </a:pPr>
            <a:r>
              <a:rPr lang="en-US" sz="3600" dirty="0">
                <a:latin typeface="Times New Roman" pitchFamily="18" charset="0"/>
              </a:rPr>
              <a:t> </a:t>
            </a:r>
            <a:r>
              <a:rPr lang="en-US" dirty="0"/>
              <a:t>independent of n, </a:t>
            </a:r>
          </a:p>
          <a:p>
            <a:r>
              <a:rPr lang="en-US" dirty="0"/>
              <a:t>the n-bit addition process requires only four gate delays (against 2n)</a:t>
            </a:r>
          </a:p>
          <a:p>
            <a:pPr marL="457200" indent="-457200">
              <a:buFontTx/>
              <a:buChar char="•"/>
            </a:pPr>
            <a:r>
              <a:rPr lang="en-US" dirty="0"/>
              <a:t>C</a:t>
            </a:r>
            <a:r>
              <a:rPr lang="en-US" baseline="-25000" dirty="0"/>
              <a:t>i+1</a:t>
            </a:r>
            <a:r>
              <a:rPr lang="en-US" dirty="0"/>
              <a:t>-- in 3 Gates delay; S</a:t>
            </a:r>
            <a:r>
              <a:rPr lang="en-US" baseline="-25000" dirty="0"/>
              <a:t>i</a:t>
            </a:r>
            <a:r>
              <a:rPr lang="en-US" dirty="0"/>
              <a:t> – in 4 Gates delay irrespective of n. </a:t>
            </a:r>
            <a:r>
              <a:rPr lang="en-US" dirty="0">
                <a:solidFill>
                  <a:srgbClr val="0000FF"/>
                </a:solidFill>
              </a:rPr>
              <a:t>C</a:t>
            </a:r>
            <a:r>
              <a:rPr lang="en-US" baseline="-25000" dirty="0">
                <a:solidFill>
                  <a:srgbClr val="0000FF"/>
                </a:solidFill>
              </a:rPr>
              <a:t>1 </a:t>
            </a:r>
            <a:r>
              <a:rPr lang="en-US" dirty="0">
                <a:solidFill>
                  <a:srgbClr val="0000FF"/>
                </a:solidFill>
              </a:rPr>
              <a:t> in 3 gates delay,C</a:t>
            </a:r>
            <a:r>
              <a:rPr lang="en-US" baseline="-25000" dirty="0">
                <a:solidFill>
                  <a:srgbClr val="0000FF"/>
                </a:solidFill>
              </a:rPr>
              <a:t>2</a:t>
            </a:r>
            <a:r>
              <a:rPr lang="en-US" dirty="0">
                <a:solidFill>
                  <a:srgbClr val="0000FF"/>
                </a:solidFill>
              </a:rPr>
              <a:t> in 3 gates delay,C</a:t>
            </a:r>
            <a:r>
              <a:rPr lang="en-US" baseline="-25000" dirty="0">
                <a:solidFill>
                  <a:srgbClr val="0000FF"/>
                </a:solidFill>
              </a:rPr>
              <a:t>3 </a:t>
            </a:r>
            <a:r>
              <a:rPr lang="en-US" dirty="0">
                <a:solidFill>
                  <a:srgbClr val="0000FF"/>
                </a:solidFill>
              </a:rPr>
              <a:t>in 3 gates delay and so on. </a:t>
            </a:r>
          </a:p>
          <a:p>
            <a:pPr marL="457200" indent="-457200">
              <a:buFontTx/>
              <a:buChar char="•"/>
            </a:pPr>
            <a:r>
              <a:rPr lang="en-US" dirty="0">
                <a:solidFill>
                  <a:srgbClr val="FF0000"/>
                </a:solidFill>
              </a:rPr>
              <a:t>S</a:t>
            </a:r>
            <a:r>
              <a:rPr lang="en-US" baseline="-25000" dirty="0">
                <a:solidFill>
                  <a:srgbClr val="FF0000"/>
                </a:solidFill>
              </a:rPr>
              <a:t>0</a:t>
            </a:r>
            <a:r>
              <a:rPr lang="en-US" dirty="0">
                <a:solidFill>
                  <a:srgbClr val="FF0000"/>
                </a:solidFill>
              </a:rPr>
              <a:t> in 4 gates delay, S</a:t>
            </a:r>
            <a:r>
              <a:rPr lang="en-US" baseline="-25000" dirty="0">
                <a:solidFill>
                  <a:srgbClr val="FF0000"/>
                </a:solidFill>
              </a:rPr>
              <a:t>1</a:t>
            </a:r>
            <a:r>
              <a:rPr lang="en-US" dirty="0">
                <a:solidFill>
                  <a:srgbClr val="FF0000"/>
                </a:solidFill>
              </a:rPr>
              <a:t> in 4 gates delay, S</a:t>
            </a:r>
            <a:r>
              <a:rPr lang="en-US" baseline="-25000" dirty="0">
                <a:solidFill>
                  <a:srgbClr val="FF0000"/>
                </a:solidFill>
              </a:rPr>
              <a:t>2</a:t>
            </a:r>
            <a:r>
              <a:rPr lang="en-US" dirty="0">
                <a:solidFill>
                  <a:srgbClr val="FF0000"/>
                </a:solidFill>
              </a:rPr>
              <a:t> in 4 gates delay and so on</a:t>
            </a:r>
            <a:r>
              <a:rPr lang="en-US" dirty="0">
                <a:solidFill>
                  <a:srgbClr val="0000FF"/>
                </a:solidFill>
              </a:rPr>
              <a:t>.</a:t>
            </a:r>
            <a:endParaRPr lang="en-US" baseline="-25000" dirty="0">
              <a:solidFill>
                <a:srgbClr val="0000FF"/>
              </a:solidFill>
            </a:endParaRPr>
          </a:p>
          <a:p>
            <a:pPr>
              <a:buFontTx/>
              <a:buChar char="•"/>
            </a:pPr>
            <a:endParaRPr lang="en-US" dirty="0"/>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752600" y="152400"/>
            <a:ext cx="7772400" cy="914400"/>
          </a:xfrm>
        </p:spPr>
        <p:txBody>
          <a:bodyPr>
            <a:normAutofit/>
          </a:bodyPr>
          <a:lstStyle/>
          <a:p>
            <a:pPr algn="l"/>
            <a:r>
              <a:rPr lang="en-US" dirty="0">
                <a:solidFill>
                  <a:srgbClr val="C00000"/>
                </a:solidFill>
              </a:rPr>
              <a:t>4-bit Carry Look-ahead Adder</a:t>
            </a:r>
            <a:endParaRPr lang="en-US"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b="1" dirty="0"/>
              <a:t>Binary Parallel Adder/</a:t>
            </a:r>
            <a:r>
              <a:rPr lang="en-US" b="1" dirty="0" err="1"/>
              <a:t>Subtractor</a:t>
            </a:r>
            <a:r>
              <a:rPr lang="en-US" b="1" dirty="0"/>
              <a:t>: </a:t>
            </a:r>
            <a:br>
              <a:rPr lang="en-US" dirty="0"/>
            </a:br>
            <a:endParaRPr lang="en-US" dirty="0"/>
          </a:p>
        </p:txBody>
      </p:sp>
      <p:sp>
        <p:nvSpPr>
          <p:cNvPr id="3" name="Content Placeholder 2"/>
          <p:cNvSpPr>
            <a:spLocks noGrp="1"/>
          </p:cNvSpPr>
          <p:nvPr>
            <p:ph sz="quarter" idx="1"/>
          </p:nvPr>
        </p:nvSpPr>
        <p:spPr>
          <a:xfrm>
            <a:off x="1981200" y="609601"/>
            <a:ext cx="8229600" cy="5516563"/>
          </a:xfrm>
        </p:spPr>
        <p:txBody>
          <a:bodyPr/>
          <a:lstStyle/>
          <a:p>
            <a:pPr>
              <a:lnSpc>
                <a:spcPct val="110000"/>
              </a:lnSpc>
            </a:pPr>
            <a:r>
              <a:rPr lang="en-US" sz="3500" dirty="0">
                <a:latin typeface="Times New Roman" pitchFamily="18" charset="0"/>
                <a:cs typeface="Times New Roman" pitchFamily="18" charset="0"/>
              </a:rPr>
              <a:t>The addition and subtraction operations can be done using an Adder-</a:t>
            </a:r>
            <a:r>
              <a:rPr lang="en-US" sz="3500" dirty="0" err="1">
                <a:latin typeface="Times New Roman" pitchFamily="18" charset="0"/>
                <a:cs typeface="Times New Roman" pitchFamily="18" charset="0"/>
              </a:rPr>
              <a:t>Subtractor</a:t>
            </a:r>
            <a:r>
              <a:rPr lang="en-US" sz="3500" dirty="0">
                <a:latin typeface="Times New Roman" pitchFamily="18" charset="0"/>
                <a:cs typeface="Times New Roman" pitchFamily="18" charset="0"/>
              </a:rPr>
              <a:t> circuit. </a:t>
            </a:r>
          </a:p>
          <a:p>
            <a:pPr>
              <a:lnSpc>
                <a:spcPct val="110000"/>
              </a:lnSpc>
            </a:pPr>
            <a:r>
              <a:rPr lang="en-US" sz="3500" dirty="0">
                <a:latin typeface="Times New Roman" pitchFamily="18" charset="0"/>
                <a:cs typeface="Times New Roman" pitchFamily="18" charset="0"/>
              </a:rPr>
              <a:t>The figure shows the logic diagram of a 4-bit Adder-</a:t>
            </a:r>
            <a:r>
              <a:rPr lang="en-US" sz="3500" dirty="0" err="1">
                <a:latin typeface="Times New Roman" pitchFamily="18" charset="0"/>
                <a:cs typeface="Times New Roman" pitchFamily="18" charset="0"/>
              </a:rPr>
              <a:t>Subtractor</a:t>
            </a:r>
            <a:r>
              <a:rPr lang="en-US" sz="3500" dirty="0">
                <a:latin typeface="Times New Roman" pitchFamily="18" charset="0"/>
                <a:cs typeface="Times New Roman" pitchFamily="18" charset="0"/>
              </a:rPr>
              <a:t> circuit.</a:t>
            </a:r>
          </a:p>
          <a:p>
            <a:endParaRPr lang="en-US" dirty="0"/>
          </a:p>
        </p:txBody>
      </p:sp>
      <p:pic>
        <p:nvPicPr>
          <p:cNvPr id="4" name="Picture 3"/>
          <p:cNvPicPr/>
          <p:nvPr/>
        </p:nvPicPr>
        <p:blipFill>
          <a:blip r:embed="rId2"/>
          <a:srcRect/>
          <a:stretch>
            <a:fillRect/>
          </a:stretch>
        </p:blipFill>
        <p:spPr bwMode="auto">
          <a:xfrm>
            <a:off x="1752600" y="3124200"/>
            <a:ext cx="8686800" cy="3733800"/>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Binary Parallel Adder/</a:t>
            </a:r>
            <a:r>
              <a:rPr lang="en-US" b="1" dirty="0" err="1"/>
              <a:t>Subtractor</a:t>
            </a:r>
            <a:r>
              <a:rPr lang="en-US" b="1" dirty="0"/>
              <a:t>: </a:t>
            </a:r>
            <a:br>
              <a:rPr lang="en-US" dirty="0"/>
            </a:br>
            <a:endParaRPr lang="en-US" dirty="0"/>
          </a:p>
        </p:txBody>
      </p:sp>
      <p:sp>
        <p:nvSpPr>
          <p:cNvPr id="3" name="Content Placeholder 2"/>
          <p:cNvSpPr>
            <a:spLocks noGrp="1"/>
          </p:cNvSpPr>
          <p:nvPr>
            <p:ph sz="quarter" idx="1"/>
          </p:nvPr>
        </p:nvSpPr>
        <p:spPr>
          <a:xfrm>
            <a:off x="1981200" y="1143000"/>
            <a:ext cx="7467600" cy="5330952"/>
          </a:xfrm>
        </p:spPr>
        <p:txBody>
          <a:bodyPr>
            <a:noAutofit/>
          </a:bodyPr>
          <a:lstStyle/>
          <a:p>
            <a:pPr>
              <a:lnSpc>
                <a:spcPct val="110000"/>
              </a:lnSpc>
            </a:pPr>
            <a:r>
              <a:rPr lang="en-US" sz="3500" dirty="0">
                <a:latin typeface="Times New Roman" pitchFamily="18" charset="0"/>
                <a:cs typeface="Times New Roman" pitchFamily="18" charset="0"/>
              </a:rPr>
              <a:t>The circuit has a mode control signal M which determines if the circuit is to operate as an  adder or a </a:t>
            </a:r>
            <a:r>
              <a:rPr lang="en-US" sz="3500" dirty="0" err="1">
                <a:latin typeface="Times New Roman" pitchFamily="18" charset="0"/>
                <a:cs typeface="Times New Roman" pitchFamily="18" charset="0"/>
              </a:rPr>
              <a:t>subtractor</a:t>
            </a:r>
            <a:r>
              <a:rPr lang="en-US" sz="3500" dirty="0">
                <a:latin typeface="Times New Roman" pitchFamily="18" charset="0"/>
                <a:cs typeface="Times New Roman" pitchFamily="18" charset="0"/>
              </a:rPr>
              <a:t>. </a:t>
            </a:r>
          </a:p>
          <a:p>
            <a:pPr>
              <a:lnSpc>
                <a:spcPct val="110000"/>
              </a:lnSpc>
            </a:pPr>
            <a:r>
              <a:rPr lang="en-US" sz="3500" dirty="0">
                <a:latin typeface="Times New Roman" pitchFamily="18" charset="0"/>
                <a:cs typeface="Times New Roman" pitchFamily="18" charset="0"/>
              </a:rPr>
              <a:t>Each XOR gate receives input M and one of the inputs of B, i.e., Bi. To understand the behavior of XOR gate consider its truth table given below. </a:t>
            </a:r>
          </a:p>
          <a:p>
            <a:pPr>
              <a:lnSpc>
                <a:spcPct val="110000"/>
              </a:lnSpc>
            </a:pPr>
            <a:endParaRPr lang="en-US" sz="3500" dirty="0">
              <a:latin typeface="Times New Roman" pitchFamily="18" charset="0"/>
              <a:cs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b="0" dirty="0">
                <a:effectLst/>
                <a:latin typeface="Times New Roman" pitchFamily="18" charset="0"/>
                <a:cs typeface="Times New Roman" pitchFamily="18" charset="0"/>
              </a:rPr>
              <a:t>If one input of XOR gate is  zero then the output of XOR will be same as the second input. While if one input of  XOR gate is one then the output of XOR will be complement of the second input.</a:t>
            </a:r>
            <a:endParaRPr lang="en-US"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Binary Parallel Adder/</a:t>
            </a:r>
            <a:r>
              <a:rPr lang="en-US" b="1" dirty="0" err="1"/>
              <a:t>Subtractor</a:t>
            </a:r>
            <a:r>
              <a:rPr lang="en-US" b="1" dirty="0"/>
              <a:t>: </a:t>
            </a:r>
            <a:br>
              <a:rPr lang="en-US" dirty="0"/>
            </a:br>
            <a:endParaRPr lang="en-US" dirty="0"/>
          </a:p>
        </p:txBody>
      </p:sp>
      <p:sp>
        <p:nvSpPr>
          <p:cNvPr id="3" name="Content Placeholder 2"/>
          <p:cNvSpPr>
            <a:spLocks noGrp="1"/>
          </p:cNvSpPr>
          <p:nvPr>
            <p:ph sz="quarter" idx="1"/>
          </p:nvPr>
        </p:nvSpPr>
        <p:spPr/>
        <p:txBody>
          <a:bodyPr>
            <a:noAutofit/>
          </a:bodyPr>
          <a:lstStyle/>
          <a:p>
            <a:pPr algn="just"/>
            <a:r>
              <a:rPr lang="en-US" b="0" dirty="0">
                <a:effectLst/>
                <a:latin typeface="Times New Roman" pitchFamily="18" charset="0"/>
                <a:cs typeface="Times New Roman" pitchFamily="18" charset="0"/>
              </a:rPr>
              <a:t>So when M = 0, the output of XOR gate will be Bi ⊕ 0 = Bi. If the full adders receive the value of B, and the input carry C0 is 0, the circuit performs A plus B.  </a:t>
            </a:r>
          </a:p>
          <a:p>
            <a:pPr algn="just"/>
            <a:r>
              <a:rPr lang="en-US" b="0" dirty="0">
                <a:effectLst/>
                <a:latin typeface="Times New Roman" pitchFamily="18" charset="0"/>
                <a:cs typeface="Times New Roman" pitchFamily="18" charset="0"/>
              </a:rPr>
              <a:t>When M = 1, the output of XOR gate will be Bi ⊕ 1 = Bi.  If the full adders receive the  value of B’, and the input carry C0 is 1, the circuit performs A plus 1’s complement of B  plus 1, which is equal to A minus B.</a:t>
            </a:r>
          </a:p>
          <a:p>
            <a:pPr algn="just"/>
            <a:endParaRPr lang="en-US" b="0" dirty="0">
              <a:effectLst/>
              <a:latin typeface="Times New Roman" pitchFamily="18" charset="0"/>
              <a:cs typeface="Times New Roman"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1290" y="1142984"/>
            <a:ext cx="7000924" cy="2643206"/>
          </a:xfrm>
        </p:spPr>
        <p:txBody>
          <a:bodyPr>
            <a:normAutofit fontScale="90000"/>
          </a:bodyPr>
          <a:lstStyle/>
          <a:p>
            <a:r>
              <a:rPr lang="en-US" dirty="0">
                <a:solidFill>
                  <a:srgbClr val="FF0000"/>
                </a:solidFill>
              </a:rPr>
              <a:t>Multiplier – </a:t>
            </a:r>
            <a:br>
              <a:rPr lang="en-US" dirty="0">
                <a:solidFill>
                  <a:srgbClr val="FF0000"/>
                </a:solidFill>
              </a:rPr>
            </a:br>
            <a:r>
              <a:rPr lang="en-US" dirty="0">
                <a:solidFill>
                  <a:srgbClr val="FF0000"/>
                </a:solidFill>
              </a:rPr>
              <a:t>Unsigned, Signed</a:t>
            </a:r>
            <a:br>
              <a:rPr lang="en-US" dirty="0">
                <a:solidFill>
                  <a:srgbClr val="FF0000"/>
                </a:solidFill>
              </a:rPr>
            </a:br>
            <a:r>
              <a:rPr lang="en-US" dirty="0">
                <a:solidFill>
                  <a:srgbClr val="FF0000"/>
                </a:solidFill>
              </a:rPr>
              <a:t> Fast, Carry Save Addition of summands </a:t>
            </a:r>
          </a:p>
        </p:txBody>
      </p:sp>
      <p:sp>
        <p:nvSpPr>
          <p:cNvPr id="3" name="Subtitle 2"/>
          <p:cNvSpPr>
            <a:spLocks noGrp="1"/>
          </p:cNvSpPr>
          <p:nvPr>
            <p:ph type="subTitle" idx="1"/>
          </p:nvPr>
        </p:nvSpPr>
        <p:spPr>
          <a:xfrm>
            <a:off x="2895600" y="4500570"/>
            <a:ext cx="6400800" cy="1138230"/>
          </a:xfrm>
        </p:spPr>
        <p:txBody>
          <a:bodyPr/>
          <a:lstStyle/>
          <a:p>
            <a:endParaRPr lang="en-US" dirty="0"/>
          </a:p>
        </p:txBody>
      </p:sp>
      <p:pic>
        <p:nvPicPr>
          <p:cNvPr id="4" name="Picture 3"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46"/>
          </a:xfrm>
        </p:spPr>
        <p:txBody>
          <a:bodyPr/>
          <a:lstStyle/>
          <a:p>
            <a:r>
              <a:rPr lang="en-US" altLang="en-US" sz="4000" dirty="0">
                <a:solidFill>
                  <a:srgbClr val="FF0000"/>
                </a:solidFill>
              </a:rPr>
              <a:t>Binary</a:t>
            </a:r>
            <a:r>
              <a:rPr lang="en-US" altLang="en-US" dirty="0">
                <a:solidFill>
                  <a:srgbClr val="C00000"/>
                </a:solidFill>
              </a:rPr>
              <a:t> </a:t>
            </a:r>
            <a:r>
              <a:rPr lang="en-US" altLang="en-US" sz="4000" dirty="0">
                <a:solidFill>
                  <a:srgbClr val="FF0000"/>
                </a:solidFill>
              </a:rPr>
              <a:t>Multiplier</a:t>
            </a:r>
          </a:p>
        </p:txBody>
      </p:sp>
      <p:sp>
        <p:nvSpPr>
          <p:cNvPr id="3" name="Content Placeholder 2"/>
          <p:cNvSpPr>
            <a:spLocks noGrp="1"/>
          </p:cNvSpPr>
          <p:nvPr>
            <p:ph idx="1"/>
          </p:nvPr>
        </p:nvSpPr>
        <p:spPr>
          <a:xfrm>
            <a:off x="1981200" y="1214423"/>
            <a:ext cx="8329642" cy="4911741"/>
          </a:xfrm>
        </p:spPr>
        <p:txBody>
          <a:bodyPr/>
          <a:lstStyle/>
          <a:p>
            <a:pPr algn="just"/>
            <a:r>
              <a:rPr lang="en-US" dirty="0">
                <a:latin typeface="Times New Roman" pitchFamily="18" charset="0"/>
                <a:cs typeface="Times New Roman" pitchFamily="18" charset="0"/>
              </a:rPr>
              <a:t>The usual method of long multiplication for decimal numbers applies also for binary numbers.</a:t>
            </a:r>
          </a:p>
          <a:p>
            <a:pPr>
              <a:buFontTx/>
              <a:buChar char="•"/>
            </a:pPr>
            <a:r>
              <a:rPr lang="en-US" dirty="0"/>
              <a:t>Unsigned number multiplication : Two n-bit numbers; 2n-bit result</a:t>
            </a:r>
          </a:p>
          <a:p>
            <a:pPr algn="just">
              <a:buNone/>
            </a:pPr>
            <a:endParaRPr lang="en-US" dirty="0">
              <a:latin typeface="Times New Roman" pitchFamily="18" charset="0"/>
              <a:cs typeface="Times New Roman" pitchFamily="18" charset="0"/>
            </a:endParaRPr>
          </a:p>
          <a:p>
            <a:endParaRPr lang="en-US" dirty="0"/>
          </a:p>
        </p:txBody>
      </p:sp>
      <p:pic>
        <p:nvPicPr>
          <p:cNvPr id="4" name="Picture 3"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FF0000"/>
                </a:solidFill>
              </a:rPr>
              <a:t>Binary Multiplier</a:t>
            </a:r>
          </a:p>
        </p:txBody>
      </p:sp>
      <p:sp>
        <p:nvSpPr>
          <p:cNvPr id="3" name="Content Placeholder 2"/>
          <p:cNvSpPr>
            <a:spLocks noGrp="1"/>
          </p:cNvSpPr>
          <p:nvPr>
            <p:ph idx="1"/>
          </p:nvPr>
        </p:nvSpPr>
        <p:spPr>
          <a:xfrm>
            <a:off x="1981200" y="1143002"/>
            <a:ext cx="8229600" cy="1600199"/>
          </a:xfrm>
        </p:spPr>
        <p:txBody>
          <a:bodyPr>
            <a:normAutofit/>
          </a:bodyPr>
          <a:lstStyle/>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5962650" y="1219201"/>
            <a:ext cx="4400550" cy="5105400"/>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1905000" y="1828800"/>
            <a:ext cx="3505200" cy="20574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4" cstate="print"/>
          <a:stretch>
            <a:fillRect/>
          </a:stretch>
        </p:blipFill>
        <p:spPr>
          <a:xfrm>
            <a:off x="9179626" y="0"/>
            <a:ext cx="1488375" cy="651164"/>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1981200" y="1600201"/>
            <a:ext cx="8229600" cy="1295400"/>
          </a:xfrm>
        </p:spPr>
        <p:txBody>
          <a:bodyPr>
            <a:normAutofit/>
          </a:bodyPr>
          <a:lstStyle/>
          <a:p>
            <a:pPr>
              <a:buFontTx/>
              <a:buChar char="•"/>
            </a:pPr>
            <a:r>
              <a:rPr lang="en-US" dirty="0"/>
              <a:t>Unsigned number multiplication</a:t>
            </a:r>
          </a:p>
          <a:p>
            <a:pPr>
              <a:buFontTx/>
              <a:buChar char="•"/>
            </a:pPr>
            <a:r>
              <a:rPr lang="en-US" dirty="0"/>
              <a:t>Two n-bit numbers; 2n-bit result</a:t>
            </a:r>
          </a:p>
          <a:p>
            <a:pPr>
              <a:buFontTx/>
              <a:buChar char="•"/>
            </a:pPr>
            <a:endParaRPr lang="en-US" dirty="0"/>
          </a:p>
          <a:p>
            <a:pPr>
              <a:buFontTx/>
              <a:buChar char="•"/>
            </a:pPr>
            <a:endParaRPr lang="en-US" dirty="0"/>
          </a:p>
          <a:p>
            <a:pPr>
              <a:buFontTx/>
              <a:buChar char="•"/>
            </a:pPr>
            <a:endParaRPr lang="en-US" dirty="0"/>
          </a:p>
          <a:p>
            <a:pPr>
              <a:buFontTx/>
              <a:buChar char="•"/>
            </a:pPr>
            <a:endParaRPr lang="en-US" dirty="0"/>
          </a:p>
          <a:p>
            <a:pPr algn="just">
              <a:buNone/>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3200400" y="3048000"/>
            <a:ext cx="5038740" cy="3167082"/>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BED4-8641-0C1A-D7B9-6741DB0FF2AA}"/>
              </a:ext>
            </a:extLst>
          </p:cNvPr>
          <p:cNvSpPr>
            <a:spLocks noGrp="1"/>
          </p:cNvSpPr>
          <p:nvPr>
            <p:ph type="title"/>
          </p:nvPr>
        </p:nvSpPr>
        <p:spPr>
          <a:xfrm>
            <a:off x="838200" y="1"/>
            <a:ext cx="10515600" cy="1268760"/>
          </a:xfrm>
        </p:spPr>
        <p:txBody>
          <a:bodyPr/>
          <a:lstStyle/>
          <a:p>
            <a:r>
              <a:rPr lang="en-IN" dirty="0">
                <a:solidFill>
                  <a:srgbClr val="C00000"/>
                </a:solidFill>
              </a:rPr>
              <a:t>                                 ADDERS</a:t>
            </a:r>
            <a:endParaRPr lang="en-US" dirty="0">
              <a:solidFill>
                <a:srgbClr val="C00000"/>
              </a:solidFill>
            </a:endParaRPr>
          </a:p>
        </p:txBody>
      </p:sp>
      <p:sp>
        <p:nvSpPr>
          <p:cNvPr id="3" name="Content Placeholder 2">
            <a:extLst>
              <a:ext uri="{FF2B5EF4-FFF2-40B4-BE49-F238E27FC236}">
                <a16:creationId xmlns:a16="http://schemas.microsoft.com/office/drawing/2014/main" id="{8348C75E-E215-F44E-E1C6-483E27BDF3CA}"/>
              </a:ext>
            </a:extLst>
          </p:cNvPr>
          <p:cNvSpPr>
            <a:spLocks noGrp="1"/>
          </p:cNvSpPr>
          <p:nvPr>
            <p:ph idx="1"/>
          </p:nvPr>
        </p:nvSpPr>
        <p:spPr>
          <a:xfrm>
            <a:off x="838200" y="1052736"/>
            <a:ext cx="10515600" cy="5544616"/>
          </a:xfrm>
        </p:spPr>
        <p:txBody>
          <a:bodyPr>
            <a:normAutofit lnSpcReduction="10000"/>
          </a:bodyPr>
          <a:lstStyle/>
          <a:p>
            <a:r>
              <a:rPr lang="en-IN" dirty="0"/>
              <a:t>The basic building blocks of an ALU in digital computers are Adders.</a:t>
            </a:r>
          </a:p>
          <a:p>
            <a:r>
              <a:rPr lang="en-IN" dirty="0"/>
              <a:t>Types of  Basic Adders are</a:t>
            </a:r>
          </a:p>
          <a:p>
            <a:pPr marL="0" indent="0">
              <a:buNone/>
            </a:pPr>
            <a:r>
              <a:rPr lang="en-IN" dirty="0"/>
              <a:t>                  - Half Adder</a:t>
            </a:r>
          </a:p>
          <a:p>
            <a:pPr marL="0" indent="0">
              <a:buNone/>
            </a:pPr>
            <a:r>
              <a:rPr lang="en-IN" dirty="0"/>
              <a:t>                  - Full Adder</a:t>
            </a:r>
          </a:p>
          <a:p>
            <a:r>
              <a:rPr lang="en-IN" dirty="0"/>
              <a:t>Parallel adders are nothing but cascade of full adders. The number of full adders used will depend on the number of bits in the binary digit which require to be added.</a:t>
            </a:r>
          </a:p>
          <a:p>
            <a:r>
              <a:rPr lang="en-IN" dirty="0"/>
              <a:t>Ripple carry adders are used when the input sequence is large. It is used to add  two n-bit binary numbers.</a:t>
            </a:r>
          </a:p>
          <a:p>
            <a:r>
              <a:rPr lang="en-IN" dirty="0"/>
              <a:t>Carry look ahead adder is an improved version of Ripple carry adder.</a:t>
            </a:r>
          </a:p>
          <a:p>
            <a:pPr marL="0" indent="0">
              <a:buNone/>
            </a:pPr>
            <a:r>
              <a:rPr lang="en-IN" dirty="0"/>
              <a:t>   </a:t>
            </a:r>
            <a:r>
              <a:rPr lang="en-IN" b="0" i="0" dirty="0">
                <a:solidFill>
                  <a:srgbClr val="303030"/>
                </a:solidFill>
                <a:effectLst/>
                <a:latin typeface="Arimo"/>
              </a:rPr>
              <a:t>It generates the carry-in of each full adder simultaneously without          causing any delay.</a:t>
            </a:r>
          </a:p>
          <a:p>
            <a:pPr marL="0" indent="0">
              <a:buNone/>
            </a:pPr>
            <a:endParaRPr lang="en-IN" dirty="0"/>
          </a:p>
          <a:p>
            <a:endParaRPr lang="en-US" dirty="0"/>
          </a:p>
        </p:txBody>
      </p:sp>
    </p:spTree>
    <p:extLst>
      <p:ext uri="{BB962C8B-B14F-4D97-AF65-F5344CB8AC3E}">
        <p14:creationId xmlns:p14="http://schemas.microsoft.com/office/powerpoint/2010/main" val="9037769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1981200" y="1143001"/>
            <a:ext cx="8229600" cy="5181599"/>
          </a:xfrm>
        </p:spPr>
        <p:txBody>
          <a:bodyPr>
            <a:normAutofit/>
          </a:bodyPr>
          <a:lstStyle/>
          <a:p>
            <a:pPr lvl="0" algn="just"/>
            <a:r>
              <a:rPr lang="en-US" dirty="0">
                <a:latin typeface="Times New Roman" pitchFamily="18" charset="0"/>
                <a:cs typeface="Times New Roman" pitchFamily="18" charset="0"/>
              </a:rPr>
              <a:t>The first partial product is formed by multiplying the B1B0 by A0. The multiplication of two bits such as A0 and B0 produces a 1 if both bits are 1; otherwise it produces a 0 like an AND operation. So the partial products can be implemented with AND gates. </a:t>
            </a:r>
          </a:p>
          <a:p>
            <a:pPr algn="just"/>
            <a:r>
              <a:rPr lang="en-US" dirty="0">
                <a:latin typeface="Times New Roman" pitchFamily="18" charset="0"/>
                <a:cs typeface="Times New Roman" pitchFamily="18" charset="0"/>
              </a:rPr>
              <a:t>The second partial product is formed by multiplying the B1B0 by A1 and is shifted one position to the left.</a:t>
            </a:r>
          </a:p>
          <a:p>
            <a:pPr algn="just"/>
            <a:r>
              <a:rPr lang="en-US" dirty="0">
                <a:latin typeface="Times New Roman" pitchFamily="18" charset="0"/>
                <a:cs typeface="Times New Roman" pitchFamily="18" charset="0"/>
              </a:rPr>
              <a:t>The two partial products are added with two half adders (HA). Usually there are more bits in the partial products, and then it will be necessary to use FAs. </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Binary Multiplier</a:t>
            </a:r>
            <a:endParaRPr lang="en-US" dirty="0">
              <a:solidFill>
                <a:srgbClr val="C00000"/>
              </a:solidFill>
            </a:endParaRPr>
          </a:p>
        </p:txBody>
      </p:sp>
      <p:pic>
        <p:nvPicPr>
          <p:cNvPr id="4098" name="Picture 2"/>
          <p:cNvPicPr>
            <a:picLocks noGrp="1" noChangeAspect="1" noChangeArrowheads="1"/>
          </p:cNvPicPr>
          <p:nvPr>
            <p:ph idx="1"/>
          </p:nvPr>
        </p:nvPicPr>
        <p:blipFill>
          <a:blip r:embed="rId2"/>
          <a:srcRect/>
          <a:stretch>
            <a:fillRect/>
          </a:stretch>
        </p:blipFill>
        <p:spPr bwMode="auto">
          <a:xfrm>
            <a:off x="4233863" y="1696245"/>
            <a:ext cx="3724275" cy="4333875"/>
          </a:xfrm>
          <a:prstGeom prst="rect">
            <a:avLst/>
          </a:prstGeom>
          <a:noFill/>
          <a:ln w="9525">
            <a:noFill/>
            <a:miter lim="800000"/>
            <a:headEnd/>
            <a:tailEnd/>
          </a:ln>
          <a:effectLst/>
        </p:spPr>
      </p:pic>
      <p:pic>
        <p:nvPicPr>
          <p:cNvPr id="5" name="Picture 4"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Binary Multiplier</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981200" y="2053580"/>
            <a:ext cx="8229600" cy="3619205"/>
          </a:xfrm>
          <a:prstGeom prst="rect">
            <a:avLst/>
          </a:prstGeom>
          <a:noFill/>
          <a:ln w="9525">
            <a:noFill/>
            <a:miter lim="800000"/>
            <a:headEnd/>
            <a:tailEnd/>
          </a:ln>
          <a:effectLst/>
        </p:spPr>
      </p:pic>
      <p:pic>
        <p:nvPicPr>
          <p:cNvPr id="5" name="Picture 4"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1981200" y="1143001"/>
            <a:ext cx="8229600" cy="5181599"/>
          </a:xfrm>
        </p:spPr>
        <p:txBody>
          <a:bodyPr>
            <a:normAutofit/>
          </a:bodyPr>
          <a:lstStyle/>
          <a:p>
            <a:pPr algn="just"/>
            <a:r>
              <a:rPr lang="en-US" dirty="0">
                <a:latin typeface="Times New Roman" pitchFamily="18" charset="0"/>
                <a:cs typeface="Times New Roman" pitchFamily="18" charset="0"/>
              </a:rPr>
              <a:t>The least significant bit of the product does not have to go through an adder, since it is formed by the output of the first AND gate as shown in the Figure.</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Example</a:t>
            </a:r>
          </a:p>
        </p:txBody>
      </p:sp>
      <p:sp>
        <p:nvSpPr>
          <p:cNvPr id="3" name="Content Placeholder 2"/>
          <p:cNvSpPr>
            <a:spLocks noGrp="1"/>
          </p:cNvSpPr>
          <p:nvPr>
            <p:ph idx="1"/>
          </p:nvPr>
        </p:nvSpPr>
        <p:spPr/>
        <p:txBody>
          <a:bodyPr/>
          <a:lstStyle/>
          <a:p>
            <a:pPr lvl="1">
              <a:buNone/>
            </a:pPr>
            <a:r>
              <a:rPr lang="en-US" dirty="0"/>
              <a:t>	   	B</a:t>
            </a:r>
            <a:r>
              <a:rPr lang="en-US" baseline="-25000" dirty="0"/>
              <a:t>3</a:t>
            </a:r>
            <a:r>
              <a:rPr lang="en-US" dirty="0"/>
              <a:t>  B</a:t>
            </a:r>
            <a:r>
              <a:rPr lang="en-US" baseline="-25000" dirty="0"/>
              <a:t>2</a:t>
            </a:r>
            <a:r>
              <a:rPr lang="en-US" dirty="0"/>
              <a:t>  B</a:t>
            </a:r>
            <a:r>
              <a:rPr lang="en-US" baseline="-25000" dirty="0"/>
              <a:t>1</a:t>
            </a:r>
            <a:r>
              <a:rPr lang="en-US" dirty="0"/>
              <a:t>  B</a:t>
            </a:r>
            <a:r>
              <a:rPr lang="en-US" baseline="-25000" dirty="0"/>
              <a:t>0</a:t>
            </a:r>
          </a:p>
          <a:p>
            <a:pPr lvl="1">
              <a:buNone/>
            </a:pPr>
            <a:r>
              <a:rPr lang="en-US" dirty="0"/>
              <a:t>	   	 1    1   0   1			1    3</a:t>
            </a:r>
          </a:p>
          <a:p>
            <a:pPr lvl="1">
              <a:buNone/>
            </a:pPr>
            <a:r>
              <a:rPr lang="en-US" dirty="0"/>
              <a:t>  *                    1   1   0		   *            6</a:t>
            </a:r>
          </a:p>
          <a:p>
            <a:pPr lvl="1">
              <a:buNone/>
            </a:pPr>
            <a:r>
              <a:rPr lang="en-US" dirty="0"/>
              <a:t>	  		 0    0   0   0   A</a:t>
            </a:r>
            <a:r>
              <a:rPr lang="en-US" baseline="-25000" dirty="0"/>
              <a:t>0</a:t>
            </a:r>
            <a:r>
              <a:rPr lang="en-US" dirty="0"/>
              <a:t>		1    8</a:t>
            </a:r>
            <a:endParaRPr lang="en-US" baseline="-25000" dirty="0"/>
          </a:p>
          <a:p>
            <a:pPr lvl="1">
              <a:buNone/>
            </a:pPr>
            <a:r>
              <a:rPr lang="en-US" dirty="0"/>
              <a:t> +		       1   1    0   1	A</a:t>
            </a:r>
            <a:r>
              <a:rPr lang="en-US" baseline="-25000" dirty="0"/>
              <a:t>1</a:t>
            </a:r>
            <a:r>
              <a:rPr lang="en-US" dirty="0"/>
              <a:t>		6</a:t>
            </a:r>
            <a:endParaRPr lang="en-US" baseline="-25000" dirty="0"/>
          </a:p>
          <a:p>
            <a:pPr lvl="1">
              <a:buNone/>
            </a:pPr>
            <a:r>
              <a:rPr lang="en-US" dirty="0"/>
              <a:t>		       1   1    0   1   0			7    8</a:t>
            </a:r>
          </a:p>
          <a:p>
            <a:pPr lvl="1">
              <a:buNone/>
            </a:pPr>
            <a:r>
              <a:rPr lang="en-US" dirty="0"/>
              <a:t> +		  1   1   0    1		A</a:t>
            </a:r>
            <a:r>
              <a:rPr lang="en-US" baseline="-25000" dirty="0"/>
              <a:t>2</a:t>
            </a:r>
          </a:p>
          <a:p>
            <a:pPr lvl="1">
              <a:buNone/>
            </a:pPr>
            <a:r>
              <a:rPr lang="en-US" dirty="0"/>
              <a:t> 1    0   0   1    1   1   0</a:t>
            </a:r>
          </a:p>
          <a:p>
            <a:pPr lvl="1">
              <a:buNone/>
            </a:pPr>
            <a:endParaRPr lang="en-US" dirty="0"/>
          </a:p>
        </p:txBody>
      </p:sp>
      <p:cxnSp>
        <p:nvCxnSpPr>
          <p:cNvPr id="5" name="Straight Connector 4"/>
          <p:cNvCxnSpPr/>
          <p:nvPr/>
        </p:nvCxnSpPr>
        <p:spPr>
          <a:xfrm>
            <a:off x="2362200" y="3124200"/>
            <a:ext cx="3200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0" y="4191000"/>
            <a:ext cx="327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86000" y="5180012"/>
            <a:ext cx="327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086600" y="31242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86600" y="4189412"/>
            <a:ext cx="16764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fontScale="90000"/>
          </a:bodyPr>
          <a:lstStyle/>
          <a:p>
            <a:r>
              <a:rPr lang="en-US" altLang="en-US" sz="4000" dirty="0">
                <a:solidFill>
                  <a:srgbClr val="C00000"/>
                </a:solidFill>
              </a:rPr>
              <a:t>Multiplication of Positive Numbers: </a:t>
            </a:r>
            <a:br>
              <a:rPr lang="en-US" altLang="en-US" sz="4000" dirty="0">
                <a:solidFill>
                  <a:srgbClr val="C00000"/>
                </a:solidFill>
              </a:rPr>
            </a:br>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5181599"/>
          </a:xfrm>
        </p:spPr>
        <p:txBody>
          <a:bodyPr>
            <a:normAutofit/>
          </a:bodyPr>
          <a:lstStyle/>
          <a:p>
            <a:pPr algn="just"/>
            <a:r>
              <a:rPr lang="en-US" dirty="0">
                <a:latin typeface="Times New Roman" pitchFamily="18" charset="0"/>
                <a:cs typeface="Times New Roman" pitchFamily="18" charset="0"/>
              </a:rPr>
              <a:t>Shift-and-add multiplication is similar to the multiplication performed by paper and pencil. </a:t>
            </a:r>
          </a:p>
          <a:p>
            <a:pPr algn="just"/>
            <a:r>
              <a:rPr lang="en-US" dirty="0">
                <a:latin typeface="Times New Roman" pitchFamily="18" charset="0"/>
                <a:cs typeface="Times New Roman" pitchFamily="18" charset="0"/>
              </a:rPr>
              <a:t>This method adds the multiplicand X to itself Y times, where Y denotes the multiplier. </a:t>
            </a:r>
          </a:p>
          <a:p>
            <a:pPr algn="just"/>
            <a:r>
              <a:rPr lang="en-US" dirty="0">
                <a:latin typeface="Times New Roman" pitchFamily="18" charset="0"/>
                <a:cs typeface="Times New Roman" pitchFamily="18" charset="0"/>
              </a:rPr>
              <a:t>To multiply two numbers by paper and pencil, the algorithm is to take the digits of the multiplier one at a time from right to left, multiplying the multiplicand by a single digit of the multiplier and placing the intermediate product in the appropriate positions to the left of the earlier results.</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Shift-and-Add Multiplication</a:t>
            </a:r>
            <a:endParaRPr lang="en-US" dirty="0"/>
          </a:p>
        </p:txBody>
      </p:sp>
      <p:pic>
        <p:nvPicPr>
          <p:cNvPr id="4" name="Content Placeholder 3" descr="download.png"/>
          <p:cNvPicPr>
            <a:picLocks noGrp="1" noChangeAspect="1"/>
          </p:cNvPicPr>
          <p:nvPr>
            <p:ph idx="1"/>
          </p:nvPr>
        </p:nvPicPr>
        <p:blipFill>
          <a:blip r:embed="rId2"/>
          <a:stretch>
            <a:fillRect/>
          </a:stretch>
        </p:blipFill>
        <p:spPr>
          <a:xfrm>
            <a:off x="2743200" y="1828800"/>
            <a:ext cx="6858000" cy="4313512"/>
          </a:xfrm>
        </p:spPr>
      </p:pic>
      <p:pic>
        <p:nvPicPr>
          <p:cNvPr id="5" name="Picture 4"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1600200"/>
          </a:xfrm>
        </p:spPr>
        <p:txBody>
          <a:bodyPr>
            <a:normAutofit/>
          </a:bodyPr>
          <a:lstStyle/>
          <a:p>
            <a:r>
              <a:rPr lang="en-US" dirty="0">
                <a:latin typeface="Times New Roman" pitchFamily="18" charset="0"/>
                <a:cs typeface="Times New Roman" pitchFamily="18" charset="0"/>
              </a:rPr>
              <a:t>As an example, consider the multiplication of two unsigned 4-bit numbers, </a:t>
            </a:r>
          </a:p>
          <a:p>
            <a:r>
              <a:rPr lang="en-US" dirty="0">
                <a:latin typeface="Times New Roman" pitchFamily="18" charset="0"/>
                <a:cs typeface="Times New Roman" pitchFamily="18" charset="0"/>
              </a:rPr>
              <a:t>8   (1000) and  9 (1001).</a:t>
            </a:r>
          </a:p>
          <a:p>
            <a:endParaRPr lang="en-US" dirty="0"/>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p:cNvPicPr/>
          <p:nvPr/>
        </p:nvPicPr>
        <p:blipFill>
          <a:blip r:embed="rId2">
            <a:lum bright="-47000" contrast="98000"/>
          </a:blip>
          <a:srcRect/>
          <a:stretch>
            <a:fillRect/>
          </a:stretch>
        </p:blipFill>
        <p:spPr bwMode="auto">
          <a:xfrm>
            <a:off x="2362200" y="2971800"/>
            <a:ext cx="7391400" cy="2895600"/>
          </a:xfrm>
          <a:prstGeom prst="rect">
            <a:avLst/>
          </a:prstGeom>
          <a:noFill/>
          <a:ln w="9525">
            <a:noFill/>
            <a:miter lim="800000"/>
            <a:headEnd/>
            <a:tailEnd/>
          </a:ln>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5181599"/>
          </a:xfrm>
        </p:spPr>
        <p:txBody>
          <a:bodyPr>
            <a:normAutofit/>
          </a:bodyPr>
          <a:lstStyle/>
          <a:p>
            <a:r>
              <a:rPr lang="en-US" dirty="0">
                <a:latin typeface="Times New Roman" pitchFamily="18" charset="0"/>
                <a:cs typeface="Times New Roman" pitchFamily="18" charset="0"/>
              </a:rPr>
              <a:t>In the case of binary multiplication, since the digits are 0 and 1, each step of the multiplication is simple.</a:t>
            </a:r>
          </a:p>
          <a:p>
            <a:r>
              <a:rPr lang="en-US" dirty="0">
                <a:latin typeface="Times New Roman" pitchFamily="18" charset="0"/>
                <a:cs typeface="Times New Roman" pitchFamily="18" charset="0"/>
              </a:rPr>
              <a:t> If the multiplier digit is 1, a copy of the multiplicand (1 ×multiplicand) is placed in the proper positions; </a:t>
            </a:r>
          </a:p>
          <a:p>
            <a:r>
              <a:rPr lang="en-US" dirty="0">
                <a:latin typeface="Times New Roman" pitchFamily="18" charset="0"/>
                <a:cs typeface="Times New Roman" pitchFamily="18" charset="0"/>
              </a:rPr>
              <a:t>If the multiplier digit is 0, a number of 0 digits (0 × multiplicand) are placed in the proper positions.</a:t>
            </a:r>
          </a:p>
          <a:p>
            <a:r>
              <a:rPr lang="en-US" dirty="0">
                <a:latin typeface="Times New Roman" pitchFamily="18" charset="0"/>
                <a:cs typeface="Times New Roman" pitchFamily="18" charset="0"/>
              </a:rPr>
              <a:t>Consider the multiplication of positive numbers. The first version of the multiplier circuit, which implements the shift-and-add multiplication method for two n-bit numbers, is shown in Figure.</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 - and - Add multiplier</a:t>
            </a:r>
          </a:p>
        </p:txBody>
      </p:sp>
      <p:pic>
        <p:nvPicPr>
          <p:cNvPr id="7" name="Content Placeholder 3"/>
          <p:cNvPicPr>
            <a:picLocks noGrp="1"/>
          </p:cNvPicPr>
          <p:nvPr>
            <p:ph idx="1"/>
          </p:nvPr>
        </p:nvPicPr>
        <p:blipFill>
          <a:blip r:embed="rId2" cstate="print">
            <a:lum bright="-38000" contrast="60000"/>
          </a:blip>
          <a:srcRect/>
          <a:stretch>
            <a:fillRect/>
          </a:stretch>
        </p:blipFill>
        <p:spPr>
          <a:xfrm>
            <a:off x="3962401" y="1219200"/>
            <a:ext cx="4267199" cy="5105400"/>
          </a:xfrm>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0124-F9ED-EDE0-DA14-ECB46329B747}"/>
              </a:ext>
            </a:extLst>
          </p:cNvPr>
          <p:cNvSpPr>
            <a:spLocks noGrp="1"/>
          </p:cNvSpPr>
          <p:nvPr>
            <p:ph type="title"/>
          </p:nvPr>
        </p:nvSpPr>
        <p:spPr>
          <a:xfrm>
            <a:off x="838200" y="260649"/>
            <a:ext cx="10515600" cy="792088"/>
          </a:xfrm>
        </p:spPr>
        <p:txBody>
          <a:bodyPr>
            <a:normAutofit/>
          </a:bodyPr>
          <a:lstStyle/>
          <a:p>
            <a:r>
              <a:rPr lang="en-IN" dirty="0">
                <a:solidFill>
                  <a:srgbClr val="C00000"/>
                </a:solidFill>
              </a:rPr>
              <a:t>                                   Half  Adder</a:t>
            </a:r>
            <a:endParaRPr lang="en-US" dirty="0">
              <a:solidFill>
                <a:srgbClr val="C00000"/>
              </a:solidFill>
            </a:endParaRPr>
          </a:p>
        </p:txBody>
      </p:sp>
      <p:sp>
        <p:nvSpPr>
          <p:cNvPr id="3" name="Content Placeholder 2">
            <a:extLst>
              <a:ext uri="{FF2B5EF4-FFF2-40B4-BE49-F238E27FC236}">
                <a16:creationId xmlns:a16="http://schemas.microsoft.com/office/drawing/2014/main" id="{A823A5D0-3F9B-6965-9721-BC469F8C705E}"/>
              </a:ext>
            </a:extLst>
          </p:cNvPr>
          <p:cNvSpPr>
            <a:spLocks noGrp="1"/>
          </p:cNvSpPr>
          <p:nvPr>
            <p:ph idx="1"/>
          </p:nvPr>
        </p:nvSpPr>
        <p:spPr>
          <a:xfrm>
            <a:off x="838200" y="1052737"/>
            <a:ext cx="10515600" cy="5124226"/>
          </a:xfrm>
        </p:spPr>
        <p:txBody>
          <a:bodyPr/>
          <a:lstStyle/>
          <a:p>
            <a:r>
              <a:rPr lang="en-US" altLang="en-US" sz="2800" dirty="0">
                <a:latin typeface="Times New Roman" pitchFamily="18" charset="0"/>
                <a:cs typeface="Times New Roman" pitchFamily="18" charset="0"/>
              </a:rPr>
              <a:t>Half adder is a combinational logic circuit with two input and two output. The half adder circuit is designed to add two single bit binary number A and B. It is the basic building block for addition of two single bit numbers. This circuit has two outputs, carry and sum.</a:t>
            </a:r>
          </a:p>
          <a:p>
            <a:pPr marL="0" indent="0">
              <a:buNone/>
            </a:pPr>
            <a:r>
              <a:rPr lang="en-US" dirty="0"/>
              <a:t>                            </a:t>
            </a:r>
          </a:p>
          <a:p>
            <a:pPr marL="0" indent="0">
              <a:buNone/>
            </a:pPr>
            <a:r>
              <a:rPr lang="en-US" dirty="0"/>
              <a:t>                                           </a:t>
            </a:r>
          </a:p>
        </p:txBody>
      </p:sp>
      <p:pic>
        <p:nvPicPr>
          <p:cNvPr id="4" name="Content Placeholder 3" descr="Block Diagram of Half Adder">
            <a:extLst>
              <a:ext uri="{FF2B5EF4-FFF2-40B4-BE49-F238E27FC236}">
                <a16:creationId xmlns:a16="http://schemas.microsoft.com/office/drawing/2014/main" id="{0D0B73C7-7A25-0A26-7DF4-BCE50350D460}"/>
              </a:ext>
            </a:extLst>
          </p:cNvPr>
          <p:cNvPicPr>
            <a:picLocks/>
          </p:cNvPicPr>
          <p:nvPr/>
        </p:nvPicPr>
        <p:blipFill>
          <a:blip r:embed="rId2" cstate="print"/>
          <a:srcRect/>
          <a:stretch>
            <a:fillRect/>
          </a:stretch>
        </p:blipFill>
        <p:spPr>
          <a:xfrm>
            <a:off x="3505200" y="3429000"/>
            <a:ext cx="5181600" cy="1656184"/>
          </a:xfrm>
          <a:prstGeom prst="rect">
            <a:avLst/>
          </a:prstGeom>
        </p:spPr>
      </p:pic>
    </p:spTree>
    <p:extLst>
      <p:ext uri="{BB962C8B-B14F-4D97-AF65-F5344CB8AC3E}">
        <p14:creationId xmlns:p14="http://schemas.microsoft.com/office/powerpoint/2010/main" val="319450273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1524000"/>
          </a:xfrm>
        </p:spPr>
        <p:txBody>
          <a:bodyPr>
            <a:normAutofit/>
          </a:bodyPr>
          <a:lstStyle/>
          <a:p>
            <a:r>
              <a:rPr lang="en-US" altLang="en-US" dirty="0">
                <a:latin typeface="Times New Roman" pitchFamily="18" charset="0"/>
                <a:cs typeface="Times New Roman" pitchFamily="18" charset="0"/>
              </a:rPr>
              <a:t>For Example, Perform the multiplication 9 x 12 </a:t>
            </a:r>
          </a:p>
          <a:p>
            <a:pPr>
              <a:buNone/>
            </a:pPr>
            <a:r>
              <a:rPr lang="en-US" altLang="en-US" dirty="0">
                <a:latin typeface="Times New Roman" pitchFamily="18" charset="0"/>
                <a:cs typeface="Times New Roman" pitchFamily="18" charset="0"/>
              </a:rPr>
              <a:t>    (1001 x  1100). Finally, both A and Q contains the result of product</a:t>
            </a:r>
            <a:r>
              <a:rPr lang="en-US" dirty="0">
                <a:latin typeface="Times New Roman" pitchFamily="18" charset="0"/>
                <a:cs typeface="Times New Roman" pitchFamily="18" charset="0"/>
              </a:rPr>
              <a:t>.</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4100" name="Picture 4"/>
          <p:cNvPicPr>
            <a:picLocks noChangeAspect="1" noChangeArrowheads="1"/>
          </p:cNvPicPr>
          <p:nvPr/>
        </p:nvPicPr>
        <p:blipFill>
          <a:blip r:embed="rId2"/>
          <a:srcRect/>
          <a:stretch>
            <a:fillRect/>
          </a:stretch>
        </p:blipFill>
        <p:spPr bwMode="auto">
          <a:xfrm>
            <a:off x="3200400" y="2781300"/>
            <a:ext cx="5791200" cy="35433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1524000"/>
          </a:xfrm>
        </p:spPr>
        <p:txBody>
          <a:bodyPr>
            <a:normAutofit/>
          </a:bodyPr>
          <a:lstStyle/>
          <a:p>
            <a:pPr>
              <a:buNone/>
            </a:pPr>
            <a:r>
              <a:rPr lang="en-US" b="1" dirty="0"/>
              <a:t>Example 2:</a:t>
            </a:r>
            <a:endParaRPr lang="en-US" dirty="0"/>
          </a:p>
          <a:p>
            <a:r>
              <a:rPr lang="en-US" b="1" dirty="0"/>
              <a:t>A = 0000  M ( Multiplicand)  </a:t>
            </a:r>
            <a:r>
              <a:rPr lang="en-US" b="1" dirty="0">
                <a:sym typeface="Wingdings"/>
              </a:rPr>
              <a:t></a:t>
            </a:r>
            <a:r>
              <a:rPr lang="en-US" b="1" dirty="0"/>
              <a:t> 13   ( 1 1 0 1)    Q(Multiplier)  </a:t>
            </a:r>
            <a:r>
              <a:rPr lang="en-US" b="1" dirty="0">
                <a:sym typeface="Wingdings"/>
              </a:rPr>
              <a:t></a:t>
            </a:r>
            <a:r>
              <a:rPr lang="en-US" b="1" dirty="0"/>
              <a:t> 11  (1 0 1 1)</a:t>
            </a:r>
            <a:r>
              <a:rPr lang="en-US" dirty="0">
                <a:latin typeface="Times New Roman" pitchFamily="18" charset="0"/>
                <a:cs typeface="Times New Roman" pitchFamily="18" charset="0"/>
              </a:rPr>
              <a:t>.</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2438401" y="2743200"/>
            <a:ext cx="7315199" cy="35814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715962"/>
          </a:xfrm>
        </p:spPr>
        <p:txBody>
          <a:bodyPr>
            <a:normAutofit/>
          </a:bodyPr>
          <a:lstStyle/>
          <a:p>
            <a:r>
              <a:rPr lang="en-US" altLang="en-US" dirty="0">
                <a:solidFill>
                  <a:srgbClr val="C00000"/>
                </a:solidFill>
              </a:rPr>
              <a:t>Example to multiply 11 and 13</a:t>
            </a:r>
            <a:endParaRPr lang="en-US" dirty="0"/>
          </a:p>
        </p:txBody>
      </p:sp>
      <p:pic>
        <p:nvPicPr>
          <p:cNvPr id="4" name="Content Placeholder 3" descr="CamScanner 07-29-2020 11.59.54.jpg"/>
          <p:cNvPicPr>
            <a:picLocks noGrp="1" noChangeAspect="1"/>
          </p:cNvPicPr>
          <p:nvPr>
            <p:ph idx="1"/>
          </p:nvPr>
        </p:nvPicPr>
        <p:blipFill>
          <a:blip r:embed="rId2" cstate="print"/>
          <a:stretch>
            <a:fillRect/>
          </a:stretch>
        </p:blipFill>
        <p:spPr>
          <a:xfrm>
            <a:off x="2133600" y="1143001"/>
            <a:ext cx="5943600" cy="4983163"/>
          </a:xfrm>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3657600" y="1600200"/>
            <a:ext cx="4800600" cy="4800600"/>
          </a:xfrm>
          <a:prstGeom prst="rect">
            <a:avLst/>
          </a:prstGeom>
          <a:noFill/>
          <a:ln w="9525">
            <a:noFill/>
            <a:miter lim="800000"/>
            <a:headEnd/>
            <a:tailEnd/>
          </a:ln>
          <a:effectLst/>
        </p:spPr>
      </p:pic>
      <p:sp>
        <p:nvSpPr>
          <p:cNvPr id="7" name="Title 1"/>
          <p:cNvSpPr>
            <a:spLocks noGrp="1"/>
          </p:cNvSpPr>
          <p:nvPr>
            <p:ph type="title"/>
          </p:nvPr>
        </p:nvSpPr>
        <p:spPr>
          <a:xfrm>
            <a:off x="1524000" y="0"/>
            <a:ext cx="8229600" cy="990600"/>
          </a:xfrm>
        </p:spPr>
        <p:txBody>
          <a:bodyPr>
            <a:normAutofit/>
          </a:bodyPr>
          <a:lstStyle/>
          <a:p>
            <a:r>
              <a:rPr lang="en-US" altLang="en-US" dirty="0">
                <a:solidFill>
                  <a:srgbClr val="C00000"/>
                </a:solidFill>
              </a:rPr>
              <a:t>Example to multiply 11 and 13</a:t>
            </a:r>
            <a:endParaRPr lang="en-US" dirty="0"/>
          </a:p>
        </p:txBody>
      </p:sp>
      <p:pic>
        <p:nvPicPr>
          <p:cNvPr id="8" name="Picture 7"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340768"/>
            <a:ext cx="8229600" cy="792162"/>
          </a:xfrm>
        </p:spPr>
        <p:txBody>
          <a:bodyPr>
            <a:normAutofit/>
          </a:bodyPr>
          <a:lstStyle/>
          <a:p>
            <a:pPr algn="l"/>
            <a:r>
              <a:rPr lang="en-US" altLang="en-US" sz="2800" dirty="0">
                <a:solidFill>
                  <a:srgbClr val="C00000"/>
                </a:solidFill>
              </a:rPr>
              <a:t>Signed Multiplication - Booth Algorithm</a:t>
            </a:r>
          </a:p>
        </p:txBody>
      </p:sp>
      <p:sp>
        <p:nvSpPr>
          <p:cNvPr id="3" name="Content Placeholder 2"/>
          <p:cNvSpPr>
            <a:spLocks noGrp="1"/>
          </p:cNvSpPr>
          <p:nvPr>
            <p:ph idx="1"/>
          </p:nvPr>
        </p:nvSpPr>
        <p:spPr>
          <a:xfrm>
            <a:off x="1950620" y="2564905"/>
            <a:ext cx="8229600" cy="5486399"/>
          </a:xfrm>
        </p:spPr>
        <p:txBody>
          <a:bodyPr>
            <a:normAutofit/>
          </a:bodyPr>
          <a:lstStyle/>
          <a:p>
            <a:pPr algn="just">
              <a:lnSpc>
                <a:spcPct val="80000"/>
              </a:lnSpc>
            </a:pPr>
            <a:r>
              <a:rPr lang="en-US" sz="1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algn="just">
              <a:lnSpc>
                <a:spcPct val="80000"/>
              </a:lnSpc>
            </a:pPr>
            <a:endParaRPr lang="en-US" sz="1800" dirty="0">
              <a:latin typeface="Times New Roman" pitchFamily="18" charset="0"/>
              <a:cs typeface="Times New Roman" pitchFamily="18" charset="0"/>
            </a:endParaRPr>
          </a:p>
          <a:p>
            <a:pPr algn="just">
              <a:lnSpc>
                <a:spcPct val="80000"/>
              </a:lnSpc>
            </a:pPr>
            <a:r>
              <a:rPr lang="en-US" sz="1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327608345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40768"/>
            <a:ext cx="8229600" cy="792162"/>
          </a:xfrm>
        </p:spPr>
        <p:txBody>
          <a:bodyPr>
            <a:normAutofit fontScale="90000"/>
          </a:bodyPr>
          <a:lstStyle/>
          <a:p>
            <a:pPr algn="l"/>
            <a:r>
              <a:rPr lang="en-US" altLang="en-US" sz="4000" dirty="0">
                <a:solidFill>
                  <a:srgbClr val="C00000"/>
                </a:solidFill>
              </a:rPr>
              <a:t>Signed Multiplication - Booth Algorithm</a:t>
            </a:r>
          </a:p>
        </p:txBody>
      </p:sp>
      <p:sp>
        <p:nvSpPr>
          <p:cNvPr id="3" name="Content Placeholder 2"/>
          <p:cNvSpPr>
            <a:spLocks noGrp="1"/>
          </p:cNvSpPr>
          <p:nvPr>
            <p:ph idx="1"/>
          </p:nvPr>
        </p:nvSpPr>
        <p:spPr>
          <a:xfrm>
            <a:off x="1775520" y="2780929"/>
            <a:ext cx="8229600" cy="5486399"/>
          </a:xfrm>
        </p:spPr>
        <p:txBody>
          <a:bodyPr>
            <a:normAutofit/>
          </a:bodyPr>
          <a:lstStyle/>
          <a:p>
            <a:pPr algn="just">
              <a:lnSpc>
                <a:spcPct val="80000"/>
              </a:lnSpc>
            </a:pPr>
            <a:r>
              <a:rPr lang="en-US" sz="1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marL="0" indent="0" algn="just">
              <a:lnSpc>
                <a:spcPct val="80000"/>
              </a:lnSpc>
              <a:buNone/>
            </a:pPr>
            <a:endParaRPr lang="en-US" sz="1800" dirty="0">
              <a:latin typeface="Times New Roman" pitchFamily="18" charset="0"/>
              <a:cs typeface="Times New Roman" pitchFamily="18" charset="0"/>
            </a:endParaRPr>
          </a:p>
          <a:p>
            <a:pPr algn="just">
              <a:lnSpc>
                <a:spcPct val="80000"/>
              </a:lnSpc>
            </a:pPr>
            <a:r>
              <a:rPr lang="en-US" sz="1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290071968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80728"/>
            <a:ext cx="8229600" cy="792162"/>
          </a:xfrm>
        </p:spPr>
        <p:txBody>
          <a:bodyPr>
            <a:normAutofit/>
          </a:bodyPr>
          <a:lstStyle/>
          <a:p>
            <a:pPr algn="l"/>
            <a:r>
              <a:rPr lang="en-US" altLang="en-US" sz="2800" dirty="0">
                <a:solidFill>
                  <a:srgbClr val="C00000"/>
                </a:solidFill>
              </a:rPr>
              <a:t>Signed Multiplication - Booth Algorithm</a:t>
            </a:r>
          </a:p>
        </p:txBody>
      </p:sp>
      <p:pic>
        <p:nvPicPr>
          <p:cNvPr id="6146" name="Picture 2"/>
          <p:cNvPicPr>
            <a:picLocks noChangeAspect="1" noChangeArrowheads="1"/>
          </p:cNvPicPr>
          <p:nvPr/>
        </p:nvPicPr>
        <p:blipFill>
          <a:blip r:embed="rId2"/>
          <a:srcRect/>
          <a:stretch>
            <a:fillRect/>
          </a:stretch>
        </p:blipFill>
        <p:spPr bwMode="auto">
          <a:xfrm>
            <a:off x="1768136" y="1847850"/>
            <a:ext cx="5029200" cy="5010150"/>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E841F272-735E-4B5D-B82F-595FA3CFB991}"/>
              </a:ext>
            </a:extLst>
          </p:cNvPr>
          <p:cNvPicPr>
            <a:picLocks noChangeAspect="1"/>
          </p:cNvPicPr>
          <p:nvPr/>
        </p:nvPicPr>
        <p:blipFill>
          <a:blip r:embed="rId3"/>
          <a:stretch>
            <a:fillRect/>
          </a:stretch>
        </p:blipFill>
        <p:spPr>
          <a:xfrm>
            <a:off x="6871040" y="2440629"/>
            <a:ext cx="3552825" cy="3429000"/>
          </a:xfrm>
          <a:prstGeom prst="rect">
            <a:avLst/>
          </a:prstGeom>
        </p:spPr>
      </p:pic>
    </p:spTree>
    <p:extLst>
      <p:ext uri="{BB962C8B-B14F-4D97-AF65-F5344CB8AC3E}">
        <p14:creationId xmlns:p14="http://schemas.microsoft.com/office/powerpoint/2010/main" val="241844435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31AF-2A4F-48AC-9291-A70A4F626B77}"/>
              </a:ext>
            </a:extLst>
          </p:cNvPr>
          <p:cNvSpPr>
            <a:spLocks noGrp="1"/>
          </p:cNvSpPr>
          <p:nvPr>
            <p:ph type="title"/>
          </p:nvPr>
        </p:nvSpPr>
        <p:spPr>
          <a:xfrm>
            <a:off x="1947661" y="922707"/>
            <a:ext cx="8229600" cy="1143000"/>
          </a:xfrm>
        </p:spPr>
        <p:txBody>
          <a:bodyPr>
            <a:normAutofit/>
          </a:bodyPr>
          <a:lstStyle/>
          <a:p>
            <a:r>
              <a:rPr lang="en-US" altLang="en-US" sz="2800" dirty="0">
                <a:solidFill>
                  <a:srgbClr val="C00000"/>
                </a:solidFill>
              </a:rPr>
              <a:t>Signed Multiplication - Booth Algorithm</a:t>
            </a:r>
            <a:endParaRPr lang="en-IN" sz="2800" dirty="0"/>
          </a:p>
        </p:txBody>
      </p:sp>
      <p:pic>
        <p:nvPicPr>
          <p:cNvPr id="5" name="Content Placeholder 4">
            <a:extLst>
              <a:ext uri="{FF2B5EF4-FFF2-40B4-BE49-F238E27FC236}">
                <a16:creationId xmlns:a16="http://schemas.microsoft.com/office/drawing/2014/main" id="{50DC4617-562C-49EA-A099-EE1B5FD31C39}"/>
              </a:ext>
            </a:extLst>
          </p:cNvPr>
          <p:cNvPicPr>
            <a:picLocks noGrp="1" noChangeAspect="1"/>
          </p:cNvPicPr>
          <p:nvPr>
            <p:ph idx="1"/>
          </p:nvPr>
        </p:nvPicPr>
        <p:blipFill>
          <a:blip r:embed="rId2"/>
          <a:stretch>
            <a:fillRect/>
          </a:stretch>
        </p:blipFill>
        <p:spPr>
          <a:xfrm>
            <a:off x="2178460" y="2068495"/>
            <a:ext cx="7835081" cy="4525963"/>
          </a:xfrm>
          <a:prstGeom prst="rect">
            <a:avLst/>
          </a:prstGeom>
        </p:spPr>
      </p:pic>
      <p:sp>
        <p:nvSpPr>
          <p:cNvPr id="4" name="Slide Number Placeholder 3">
            <a:extLst>
              <a:ext uri="{FF2B5EF4-FFF2-40B4-BE49-F238E27FC236}">
                <a16:creationId xmlns:a16="http://schemas.microsoft.com/office/drawing/2014/main" id="{69146935-74BC-4C5B-8C1F-8249E4B7C7E7}"/>
              </a:ext>
            </a:extLst>
          </p:cNvPr>
          <p:cNvSpPr>
            <a:spLocks noGrp="1"/>
          </p:cNvSpPr>
          <p:nvPr>
            <p:ph type="sldNum" sz="quarter" idx="12"/>
          </p:nvPr>
        </p:nvSpPr>
        <p:spPr/>
        <p:txBody>
          <a:bodyPr/>
          <a:lstStyle/>
          <a:p>
            <a:fld id="{A1A6BA4E-CDAE-4DEF-A7CA-99055C502B84}" type="slidenum">
              <a:rPr lang="en-US" smtClean="0"/>
              <a:pPr/>
              <a:t>67</a:t>
            </a:fld>
            <a:endParaRPr lang="en-US"/>
          </a:p>
        </p:txBody>
      </p:sp>
    </p:spTree>
    <p:extLst>
      <p:ext uri="{BB962C8B-B14F-4D97-AF65-F5344CB8AC3E}">
        <p14:creationId xmlns:p14="http://schemas.microsoft.com/office/powerpoint/2010/main" val="39164858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08720"/>
            <a:ext cx="8229600" cy="944562"/>
          </a:xfrm>
        </p:spPr>
        <p:txBody>
          <a:bodyPr>
            <a:normAutofit/>
          </a:bodyPr>
          <a:lstStyle/>
          <a:p>
            <a:pPr algn="l"/>
            <a:r>
              <a:rPr lang="en-US" altLang="en-US" sz="3600" dirty="0">
                <a:solidFill>
                  <a:srgbClr val="C00000"/>
                </a:solidFill>
              </a:rPr>
              <a:t>Signed Multiplication - Booth Algorithm</a:t>
            </a:r>
            <a:endParaRPr lang="en-US" sz="3600" dirty="0"/>
          </a:p>
        </p:txBody>
      </p:sp>
      <p:pic>
        <p:nvPicPr>
          <p:cNvPr id="4" name="Content Placeholder 3"/>
          <p:cNvPicPr>
            <a:picLocks noGrp="1" noChangeAspect="1" noChangeArrowheads="1"/>
          </p:cNvPicPr>
          <p:nvPr>
            <p:ph idx="1"/>
          </p:nvPr>
        </p:nvPicPr>
        <p:blipFill>
          <a:blip r:embed="rId2" cstate="print"/>
          <a:srcRect b="23480"/>
          <a:stretch>
            <a:fillRect/>
          </a:stretch>
        </p:blipFill>
        <p:spPr bwMode="auto">
          <a:xfrm>
            <a:off x="2639617" y="1682148"/>
            <a:ext cx="7239001" cy="4876800"/>
          </a:xfrm>
          <a:prstGeom prst="rect">
            <a:avLst/>
          </a:prstGeom>
          <a:noFill/>
          <a:ln w="9525">
            <a:noFill/>
            <a:miter lim="800000"/>
            <a:headEnd/>
            <a:tailEnd/>
          </a:ln>
        </p:spPr>
      </p:pic>
    </p:spTree>
    <p:extLst>
      <p:ext uri="{BB962C8B-B14F-4D97-AF65-F5344CB8AC3E}">
        <p14:creationId xmlns:p14="http://schemas.microsoft.com/office/powerpoint/2010/main" val="358747931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amScanner 07-29-2020 12.04.04_1.jpg"/>
          <p:cNvPicPr>
            <a:picLocks noGrp="1" noChangeAspect="1"/>
          </p:cNvPicPr>
          <p:nvPr>
            <p:ph idx="1"/>
          </p:nvPr>
        </p:nvPicPr>
        <p:blipFill>
          <a:blip r:embed="rId2" cstate="print"/>
          <a:stretch>
            <a:fillRect/>
          </a:stretch>
        </p:blipFill>
        <p:spPr>
          <a:xfrm>
            <a:off x="2711624" y="1306351"/>
            <a:ext cx="7128792" cy="5521319"/>
          </a:xfrm>
        </p:spPr>
      </p:pic>
    </p:spTree>
    <p:extLst>
      <p:ext uri="{BB962C8B-B14F-4D97-AF65-F5344CB8AC3E}">
        <p14:creationId xmlns:p14="http://schemas.microsoft.com/office/powerpoint/2010/main" val="30757117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7651"/>
          </a:xfrm>
        </p:spPr>
        <p:txBody>
          <a:bodyPr>
            <a:normAutofit fontScale="90000"/>
          </a:bodyPr>
          <a:lstStyle/>
          <a:p>
            <a:r>
              <a:rPr lang="en-US" altLang="en-US" dirty="0">
                <a:solidFill>
                  <a:srgbClr val="C00000"/>
                </a:solidFill>
              </a:rPr>
              <a:t>                Truth Table and Circuit Diagram</a:t>
            </a:r>
            <a:br>
              <a:rPr lang="en-US" dirty="0"/>
            </a:br>
            <a:endParaRPr lang="en-US" dirty="0"/>
          </a:p>
        </p:txBody>
      </p:sp>
      <p:pic>
        <p:nvPicPr>
          <p:cNvPr id="1026" name="Picture 2"/>
          <p:cNvPicPr>
            <a:picLocks noChangeAspect="1" noChangeArrowheads="1"/>
          </p:cNvPicPr>
          <p:nvPr/>
        </p:nvPicPr>
        <p:blipFill>
          <a:blip r:embed="rId2"/>
          <a:srcRect/>
          <a:stretch>
            <a:fillRect/>
          </a:stretch>
        </p:blipFill>
        <p:spPr bwMode="auto">
          <a:xfrm>
            <a:off x="2590800" y="4419601"/>
            <a:ext cx="6248400" cy="15525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352800" y="1524000"/>
            <a:ext cx="1676400" cy="1981200"/>
          </a:xfrm>
          <a:prstGeom prst="rect">
            <a:avLst/>
          </a:prstGeom>
          <a:noFill/>
          <a:ln w="9525">
            <a:noFill/>
            <a:miter lim="800000"/>
            <a:headEnd/>
            <a:tailEnd/>
          </a:ln>
          <a:effectLst/>
        </p:spPr>
      </p:pic>
      <p:sp>
        <p:nvSpPr>
          <p:cNvPr id="52" name="TextBox 51"/>
          <p:cNvSpPr txBox="1"/>
          <p:nvPr/>
        </p:nvSpPr>
        <p:spPr>
          <a:xfrm>
            <a:off x="6400800" y="2971800"/>
            <a:ext cx="2009076" cy="369332"/>
          </a:xfrm>
          <a:prstGeom prst="rect">
            <a:avLst/>
          </a:prstGeom>
          <a:noFill/>
        </p:spPr>
        <p:txBody>
          <a:bodyPr wrap="none" rtlCol="0">
            <a:spAutoFit/>
          </a:bodyPr>
          <a:lstStyle/>
          <a:p>
            <a:r>
              <a:rPr lang="en-IN" dirty="0">
                <a:solidFill>
                  <a:schemeClr val="tx2"/>
                </a:solidFill>
              </a:rPr>
              <a:t>Boolean Expression</a:t>
            </a:r>
          </a:p>
        </p:txBody>
      </p:sp>
      <p:sp>
        <p:nvSpPr>
          <p:cNvPr id="8" name="Content Placeholder 7"/>
          <p:cNvSpPr>
            <a:spLocks noGrp="1"/>
          </p:cNvSpPr>
          <p:nvPr>
            <p:ph idx="1"/>
          </p:nvPr>
        </p:nvSpPr>
        <p:spPr>
          <a:xfrm>
            <a:off x="1981200" y="990601"/>
            <a:ext cx="8229600" cy="5135563"/>
          </a:xfrm>
        </p:spPr>
        <p:txBody>
          <a:bodyPr/>
          <a:lstStyle/>
          <a:p>
            <a:pPr>
              <a:buNone/>
            </a:pPr>
            <a:endParaRPr lang="en-IN" dirty="0"/>
          </a:p>
        </p:txBody>
      </p:sp>
      <p:pic>
        <p:nvPicPr>
          <p:cNvPr id="3" name="Picture 2"/>
          <p:cNvPicPr>
            <a:picLocks noChangeAspect="1" noChangeArrowheads="1"/>
          </p:cNvPicPr>
          <p:nvPr/>
        </p:nvPicPr>
        <p:blipFill>
          <a:blip r:embed="rId4"/>
          <a:srcRect/>
          <a:stretch>
            <a:fillRect/>
          </a:stretch>
        </p:blipFill>
        <p:spPr bwMode="auto">
          <a:xfrm>
            <a:off x="6477000" y="1981200"/>
            <a:ext cx="1752600" cy="762000"/>
          </a:xfrm>
          <a:prstGeom prst="rect">
            <a:avLst/>
          </a:prstGeom>
          <a:noFill/>
          <a:ln w="9525">
            <a:noFill/>
            <a:miter lim="800000"/>
            <a:headEnd/>
            <a:tailEnd/>
          </a:ln>
          <a:effec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2.jpg"/>
          <p:cNvPicPr>
            <a:picLocks noChangeAspect="1"/>
          </p:cNvPicPr>
          <p:nvPr/>
        </p:nvPicPr>
        <p:blipFill>
          <a:blip r:embed="rId2" cstate="print"/>
          <a:stretch>
            <a:fillRect/>
          </a:stretch>
        </p:blipFill>
        <p:spPr>
          <a:xfrm>
            <a:off x="2279576" y="1052736"/>
            <a:ext cx="7505780" cy="5526756"/>
          </a:xfrm>
          <a:prstGeom prst="rect">
            <a:avLst/>
          </a:prstGeom>
        </p:spPr>
      </p:pic>
    </p:spTree>
    <p:extLst>
      <p:ext uri="{BB962C8B-B14F-4D97-AF65-F5344CB8AC3E}">
        <p14:creationId xmlns:p14="http://schemas.microsoft.com/office/powerpoint/2010/main" val="112162532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044258"/>
            <a:ext cx="8229600" cy="1143000"/>
          </a:xfrm>
        </p:spPr>
        <p:txBody>
          <a:bodyPr>
            <a:normAutofit/>
          </a:bodyPr>
          <a:lstStyle/>
          <a:p>
            <a:r>
              <a:rPr lang="en-US" altLang="en-US" sz="2800" dirty="0">
                <a:solidFill>
                  <a:srgbClr val="C00000"/>
                </a:solidFill>
              </a:rPr>
              <a:t>Alternate Method : The BOOTH Algorithm</a:t>
            </a:r>
          </a:p>
        </p:txBody>
      </p:sp>
      <p:sp>
        <p:nvSpPr>
          <p:cNvPr id="3" name="Content Placeholder 2"/>
          <p:cNvSpPr>
            <a:spLocks noGrp="1"/>
          </p:cNvSpPr>
          <p:nvPr>
            <p:ph idx="1"/>
          </p:nvPr>
        </p:nvSpPr>
        <p:spPr>
          <a:xfrm>
            <a:off x="1775520" y="2027238"/>
            <a:ext cx="8229600" cy="4525963"/>
          </a:xfrm>
        </p:spPr>
        <p:txBody>
          <a:bodyPr>
            <a:normAutofit/>
          </a:bodyPr>
          <a:lstStyle/>
          <a:p>
            <a:pPr algn="just"/>
            <a:r>
              <a:rPr lang="en-US" altLang="en-US" sz="1800" dirty="0">
                <a:latin typeface="Times New Roman" pitchFamily="18" charset="0"/>
                <a:cs typeface="Times New Roman" pitchFamily="18" charset="0"/>
              </a:rPr>
              <a:t>Booth multiplication reduces the number of additions for intermediate results, but can sometimes make it worse as we will see</a:t>
            </a:r>
            <a:r>
              <a:rPr lang="en-US" altLang="en-US" sz="1800" dirty="0">
                <a:solidFill>
                  <a:srgbClr val="000000"/>
                </a:solidFill>
                <a:latin typeface="Times New Roman" pitchFamily="18" charset="0"/>
                <a:cs typeface="Times New Roman" pitchFamily="18" charset="0"/>
              </a:rPr>
              <a:t>.</a:t>
            </a:r>
          </a:p>
          <a:p>
            <a:r>
              <a:rPr lang="en-US" sz="1800" dirty="0">
                <a:solidFill>
                  <a:srgbClr val="0000FF"/>
                </a:solidFill>
                <a:latin typeface="Calibri" pitchFamily="34" charset="0"/>
              </a:rPr>
              <a:t>Booth multiplier recoding table</a:t>
            </a:r>
            <a:endParaRPr lang="en-US" sz="1800" dirty="0"/>
          </a:p>
        </p:txBody>
      </p:sp>
      <p:pic>
        <p:nvPicPr>
          <p:cNvPr id="4" name="Object 2"/>
          <p:cNvPicPr>
            <a:picLocks noChangeArrowheads="1"/>
          </p:cNvPicPr>
          <p:nvPr/>
        </p:nvPicPr>
        <p:blipFill>
          <a:blip r:embed="rId2" cstate="print">
            <a:lum bright="-100000" contrast="6000"/>
            <a:grayscl/>
            <a:biLevel thresh="50000"/>
          </a:blip>
          <a:srcRect t="-243" r="-1230" b="17487"/>
          <a:stretch>
            <a:fillRect/>
          </a:stretch>
        </p:blipFill>
        <p:spPr bwMode="auto">
          <a:xfrm>
            <a:off x="3276601" y="3063876"/>
            <a:ext cx="4513263" cy="3489325"/>
          </a:xfrm>
          <a:prstGeom prst="rect">
            <a:avLst/>
          </a:prstGeom>
          <a:noFill/>
          <a:ln w="9525">
            <a:noFill/>
            <a:miter lim="800000"/>
            <a:headEnd/>
            <a:tailEnd/>
          </a:ln>
        </p:spPr>
      </p:pic>
    </p:spTree>
    <p:extLst>
      <p:ext uri="{BB962C8B-B14F-4D97-AF65-F5344CB8AC3E}">
        <p14:creationId xmlns:p14="http://schemas.microsoft.com/office/powerpoint/2010/main" val="296942884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836712"/>
            <a:ext cx="8229600" cy="1143000"/>
          </a:xfrm>
        </p:spPr>
        <p:txBody>
          <a:bodyPr>
            <a:normAutofit/>
          </a:bodyPr>
          <a:lstStyle/>
          <a:p>
            <a:r>
              <a:rPr lang="en-US" altLang="en-US" sz="2800" dirty="0">
                <a:solidFill>
                  <a:srgbClr val="C00000"/>
                </a:solidFill>
              </a:rPr>
              <a:t>The BOOTH RECODED MULTIPLIER</a:t>
            </a:r>
          </a:p>
        </p:txBody>
      </p:sp>
      <p:sp>
        <p:nvSpPr>
          <p:cNvPr id="3" name="Content Placeholder 2"/>
          <p:cNvSpPr>
            <a:spLocks noGrp="1"/>
          </p:cNvSpPr>
          <p:nvPr>
            <p:ph idx="1"/>
          </p:nvPr>
        </p:nvSpPr>
        <p:spPr>
          <a:xfrm>
            <a:off x="1828800" y="1691936"/>
            <a:ext cx="8534400" cy="4977424"/>
          </a:xfrm>
        </p:spPr>
        <p:txBody>
          <a:bodyPr>
            <a:normAutofit/>
          </a:bodyPr>
          <a:lstStyle/>
          <a:p>
            <a:pPr marL="495300" indent="-495300">
              <a:spcBef>
                <a:spcPct val="50000"/>
              </a:spcBef>
            </a:pPr>
            <a:r>
              <a:rPr lang="en-US" dirty="0">
                <a:solidFill>
                  <a:srgbClr val="FF0000"/>
                </a:solidFill>
                <a:latin typeface="Calibri" pitchFamily="34" charset="0"/>
              </a:rPr>
              <a:t>Booth Recoding:</a:t>
            </a:r>
          </a:p>
          <a:p>
            <a:pPr marL="495300" indent="-495300">
              <a:spcBef>
                <a:spcPct val="50000"/>
              </a:spcBef>
              <a:buFontTx/>
              <a:buAutoNum type="romanLcParenBoth"/>
            </a:pPr>
            <a:r>
              <a:rPr lang="en-US" dirty="0">
                <a:solidFill>
                  <a:srgbClr val="0000FF"/>
                </a:solidFill>
                <a:latin typeface="Calibri" pitchFamily="34" charset="0"/>
              </a:rPr>
              <a:t>30</a:t>
            </a:r>
            <a:r>
              <a:rPr lang="en-US" baseline="-25000" dirty="0">
                <a:solidFill>
                  <a:srgbClr val="0000FF"/>
                </a:solidFill>
                <a:latin typeface="Calibri" pitchFamily="34" charset="0"/>
              </a:rPr>
              <a:t>10    </a:t>
            </a:r>
            <a:r>
              <a:rPr lang="en-US" dirty="0">
                <a:solidFill>
                  <a:srgbClr val="0000FF"/>
                </a:solidFill>
                <a:latin typeface="Calibri" pitchFamily="34" charset="0"/>
              </a:rPr>
              <a:t>: 	 0  1  1  1  1  0 </a:t>
            </a:r>
            <a:r>
              <a:rPr lang="en-US" dirty="0">
                <a:solidFill>
                  <a:srgbClr val="FF0000"/>
                </a:solidFill>
                <a:latin typeface="Calibri" pitchFamily="34" charset="0"/>
              </a:rPr>
              <a:t>0</a:t>
            </a:r>
          </a:p>
          <a:p>
            <a:pPr marL="495300" indent="-495300">
              <a:spcBef>
                <a:spcPct val="50000"/>
              </a:spcBef>
            </a:pPr>
            <a:r>
              <a:rPr lang="en-US" dirty="0">
                <a:solidFill>
                  <a:srgbClr val="0000FF"/>
                </a:solidFill>
                <a:latin typeface="Calibri" pitchFamily="34" charset="0"/>
              </a:rPr>
              <a:t>		       +1  0  0  0 -1  0</a:t>
            </a:r>
          </a:p>
          <a:p>
            <a:pPr marL="495300" indent="-495300"/>
            <a:r>
              <a:rPr lang="en-US" dirty="0">
                <a:solidFill>
                  <a:srgbClr val="0000FF"/>
                </a:solidFill>
                <a:latin typeface="Calibri" pitchFamily="34" charset="0"/>
              </a:rPr>
              <a:t>(ii) 100</a:t>
            </a:r>
            <a:r>
              <a:rPr lang="en-US" baseline="-25000" dirty="0">
                <a:solidFill>
                  <a:srgbClr val="0000FF"/>
                </a:solidFill>
                <a:latin typeface="Calibri" pitchFamily="34" charset="0"/>
              </a:rPr>
              <a:t>10</a:t>
            </a:r>
            <a:r>
              <a:rPr lang="en-US" dirty="0">
                <a:solidFill>
                  <a:srgbClr val="0000FF"/>
                </a:solidFill>
                <a:latin typeface="Calibri" pitchFamily="34" charset="0"/>
              </a:rPr>
              <a:t>:  0  1  1  0   0  1  0  0 </a:t>
            </a:r>
            <a:r>
              <a:rPr lang="en-US" dirty="0">
                <a:solidFill>
                  <a:srgbClr val="FF0000"/>
                </a:solidFill>
                <a:latin typeface="Calibri" pitchFamily="34" charset="0"/>
              </a:rPr>
              <a:t>0</a:t>
            </a:r>
          </a:p>
          <a:p>
            <a:pPr marL="495300" indent="-495300"/>
            <a:r>
              <a:rPr lang="en-US" dirty="0">
                <a:solidFill>
                  <a:srgbClr val="0000FF"/>
                </a:solidFill>
                <a:latin typeface="Calibri" pitchFamily="34" charset="0"/>
              </a:rPr>
              <a:t> 	       </a:t>
            </a:r>
          </a:p>
          <a:p>
            <a:pPr marL="495300" indent="-495300"/>
            <a:r>
              <a:rPr lang="en-US" dirty="0">
                <a:solidFill>
                  <a:srgbClr val="0000FF"/>
                </a:solidFill>
                <a:latin typeface="Calibri" pitchFamily="34" charset="0"/>
              </a:rPr>
              <a:t>	       +1  0 -1  0 +1 -1  0 0</a:t>
            </a:r>
          </a:p>
          <a:p>
            <a:pPr marL="495300" indent="-495300">
              <a:spcBef>
                <a:spcPct val="50000"/>
              </a:spcBef>
            </a:pPr>
            <a:r>
              <a:rPr lang="en-US" dirty="0">
                <a:solidFill>
                  <a:srgbClr val="0000FF"/>
                </a:solidFill>
                <a:latin typeface="Calibri" pitchFamily="34" charset="0"/>
              </a:rPr>
              <a:t>(iii) 985</a:t>
            </a:r>
            <a:r>
              <a:rPr lang="en-US" baseline="-25000" dirty="0">
                <a:solidFill>
                  <a:srgbClr val="0000FF"/>
                </a:solidFill>
                <a:latin typeface="Calibri" pitchFamily="34" charset="0"/>
              </a:rPr>
              <a:t>10</a:t>
            </a:r>
            <a:r>
              <a:rPr lang="en-US" dirty="0">
                <a:solidFill>
                  <a:srgbClr val="0000FF"/>
                </a:solidFill>
                <a:latin typeface="Calibri" pitchFamily="34" charset="0"/>
              </a:rPr>
              <a:t>:  0   0  1  1   1  1   0   1  1  0   0   1 </a:t>
            </a:r>
            <a:r>
              <a:rPr lang="en-US" dirty="0">
                <a:solidFill>
                  <a:srgbClr val="FF0000"/>
                </a:solidFill>
                <a:latin typeface="Calibri" pitchFamily="34" charset="0"/>
              </a:rPr>
              <a:t>0</a:t>
            </a:r>
          </a:p>
          <a:p>
            <a:pPr marL="495300" indent="-495300">
              <a:spcBef>
                <a:spcPct val="50000"/>
              </a:spcBef>
            </a:pPr>
            <a:r>
              <a:rPr lang="en-US" dirty="0">
                <a:solidFill>
                  <a:srgbClr val="0000FF"/>
                </a:solidFill>
                <a:latin typeface="Calibri" pitchFamily="34" charset="0"/>
              </a:rPr>
              <a:t>		         0 +1  0  0   0 -1 +1   0 -1  0 +1  -1</a:t>
            </a:r>
          </a:p>
          <a:p>
            <a:pPr algn="just"/>
            <a:endParaRPr lang="en-US" dirty="0"/>
          </a:p>
        </p:txBody>
      </p:sp>
    </p:spTree>
    <p:extLst>
      <p:ext uri="{BB962C8B-B14F-4D97-AF65-F5344CB8AC3E}">
        <p14:creationId xmlns:p14="http://schemas.microsoft.com/office/powerpoint/2010/main" val="125234887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124744"/>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1991544" y="2505670"/>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(a)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1" name="Picture 3"/>
          <p:cNvPicPr>
            <a:picLocks noChangeAspect="1" noChangeArrowheads="1"/>
          </p:cNvPicPr>
          <p:nvPr/>
        </p:nvPicPr>
        <p:blipFill>
          <a:blip r:embed="rId2"/>
          <a:srcRect/>
          <a:stretch>
            <a:fillRect/>
          </a:stretch>
        </p:blipFill>
        <p:spPr bwMode="auto">
          <a:xfrm>
            <a:off x="3503713" y="3501009"/>
            <a:ext cx="5029199" cy="2943225"/>
          </a:xfrm>
          <a:prstGeom prst="rect">
            <a:avLst/>
          </a:prstGeom>
          <a:noFill/>
          <a:ln w="9525">
            <a:noFill/>
            <a:miter lim="800000"/>
            <a:headEnd/>
            <a:tailEnd/>
          </a:ln>
          <a:effectLst/>
        </p:spPr>
      </p:pic>
    </p:spTree>
    <p:extLst>
      <p:ext uri="{BB962C8B-B14F-4D97-AF65-F5344CB8AC3E}">
        <p14:creationId xmlns:p14="http://schemas.microsoft.com/office/powerpoint/2010/main" val="245154434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052736"/>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1775520" y="2468865"/>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(b)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8194" name="Picture 2"/>
          <p:cNvPicPr>
            <a:picLocks noChangeAspect="1" noChangeArrowheads="1"/>
          </p:cNvPicPr>
          <p:nvPr/>
        </p:nvPicPr>
        <p:blipFill>
          <a:blip r:embed="rId2"/>
          <a:srcRect/>
          <a:stretch>
            <a:fillRect/>
          </a:stretch>
        </p:blipFill>
        <p:spPr bwMode="auto">
          <a:xfrm>
            <a:off x="3215680" y="3458170"/>
            <a:ext cx="5029200" cy="2800350"/>
          </a:xfrm>
          <a:prstGeom prst="rect">
            <a:avLst/>
          </a:prstGeom>
          <a:noFill/>
          <a:ln w="9525">
            <a:noFill/>
            <a:miter lim="800000"/>
            <a:headEnd/>
            <a:tailEnd/>
          </a:ln>
          <a:effectLst/>
        </p:spPr>
      </p:pic>
    </p:spTree>
    <p:extLst>
      <p:ext uri="{BB962C8B-B14F-4D97-AF65-F5344CB8AC3E}">
        <p14:creationId xmlns:p14="http://schemas.microsoft.com/office/powerpoint/2010/main" val="46821948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124744"/>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1919536" y="2607295"/>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(c)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0" name="Picture 2"/>
          <p:cNvPicPr>
            <a:picLocks noChangeAspect="1" noChangeArrowheads="1"/>
          </p:cNvPicPr>
          <p:nvPr/>
        </p:nvPicPr>
        <p:blipFill>
          <a:blip r:embed="rId2"/>
          <a:srcRect/>
          <a:stretch>
            <a:fillRect/>
          </a:stretch>
        </p:blipFill>
        <p:spPr bwMode="auto">
          <a:xfrm>
            <a:off x="3431704" y="3789041"/>
            <a:ext cx="5029200" cy="2867025"/>
          </a:xfrm>
          <a:prstGeom prst="rect">
            <a:avLst/>
          </a:prstGeom>
          <a:noFill/>
          <a:ln w="9525">
            <a:noFill/>
            <a:miter lim="800000"/>
            <a:headEnd/>
            <a:tailEnd/>
          </a:ln>
          <a:effectLst/>
        </p:spPr>
      </p:pic>
    </p:spTree>
    <p:extLst>
      <p:ext uri="{BB962C8B-B14F-4D97-AF65-F5344CB8AC3E}">
        <p14:creationId xmlns:p14="http://schemas.microsoft.com/office/powerpoint/2010/main" val="20972192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074638"/>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2183368" y="2505670"/>
            <a:ext cx="3455433"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(d)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9218" name="Picture 2"/>
          <p:cNvPicPr>
            <a:picLocks noChangeAspect="1" noChangeArrowheads="1"/>
          </p:cNvPicPr>
          <p:nvPr/>
        </p:nvPicPr>
        <p:blipFill>
          <a:blip r:embed="rId2"/>
          <a:srcRect/>
          <a:stretch>
            <a:fillRect/>
          </a:stretch>
        </p:blipFill>
        <p:spPr bwMode="auto">
          <a:xfrm>
            <a:off x="3581400" y="3717033"/>
            <a:ext cx="5029200" cy="2867025"/>
          </a:xfrm>
          <a:prstGeom prst="rect">
            <a:avLst/>
          </a:prstGeom>
          <a:noFill/>
          <a:ln w="9525">
            <a:noFill/>
            <a:miter lim="800000"/>
            <a:headEnd/>
            <a:tailEnd/>
          </a:ln>
          <a:effectLst/>
        </p:spPr>
      </p:pic>
    </p:spTree>
    <p:extLst>
      <p:ext uri="{BB962C8B-B14F-4D97-AF65-F5344CB8AC3E}">
        <p14:creationId xmlns:p14="http://schemas.microsoft.com/office/powerpoint/2010/main" val="41278851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777" y="692696"/>
            <a:ext cx="8229600" cy="1143000"/>
          </a:xfrm>
        </p:spPr>
        <p:txBody>
          <a:bodyPr>
            <a:normAutofit/>
          </a:bodyPr>
          <a:lstStyle/>
          <a:p>
            <a:r>
              <a:rPr lang="en-US" altLang="en-US" sz="2800" dirty="0">
                <a:solidFill>
                  <a:srgbClr val="C00000"/>
                </a:solidFill>
              </a:rPr>
              <a:t>BOOTH Algorithm</a:t>
            </a:r>
          </a:p>
        </p:txBody>
      </p:sp>
      <p:pic>
        <p:nvPicPr>
          <p:cNvPr id="10242" name="Picture 2"/>
          <p:cNvPicPr>
            <a:picLocks noChangeAspect="1" noChangeArrowheads="1"/>
          </p:cNvPicPr>
          <p:nvPr/>
        </p:nvPicPr>
        <p:blipFill>
          <a:blip r:embed="rId2"/>
          <a:srcRect/>
          <a:stretch>
            <a:fillRect/>
          </a:stretch>
        </p:blipFill>
        <p:spPr bwMode="auto">
          <a:xfrm>
            <a:off x="2567608" y="1556792"/>
            <a:ext cx="6400800" cy="5105400"/>
          </a:xfrm>
          <a:prstGeom prst="rect">
            <a:avLst/>
          </a:prstGeom>
          <a:noFill/>
          <a:ln w="9525">
            <a:noFill/>
            <a:miter lim="800000"/>
            <a:headEnd/>
            <a:tailEnd/>
          </a:ln>
          <a:effectLst/>
        </p:spPr>
      </p:pic>
    </p:spTree>
    <p:extLst>
      <p:ext uri="{BB962C8B-B14F-4D97-AF65-F5344CB8AC3E}">
        <p14:creationId xmlns:p14="http://schemas.microsoft.com/office/powerpoint/2010/main" val="10390511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amScanner 07-29-2020 12.04.04_4.jpg"/>
          <p:cNvPicPr>
            <a:picLocks noGrp="1" noChangeAspect="1"/>
          </p:cNvPicPr>
          <p:nvPr>
            <p:ph idx="1"/>
          </p:nvPr>
        </p:nvPicPr>
        <p:blipFill>
          <a:blip r:embed="rId2" cstate="print"/>
          <a:stretch>
            <a:fillRect/>
          </a:stretch>
        </p:blipFill>
        <p:spPr>
          <a:xfrm>
            <a:off x="2135560" y="1341438"/>
            <a:ext cx="7391400" cy="4895875"/>
          </a:xfrm>
        </p:spPr>
      </p:pic>
    </p:spTree>
    <p:extLst>
      <p:ext uri="{BB962C8B-B14F-4D97-AF65-F5344CB8AC3E}">
        <p14:creationId xmlns:p14="http://schemas.microsoft.com/office/powerpoint/2010/main" val="157348446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440" y="1136060"/>
            <a:ext cx="8229600" cy="1143000"/>
          </a:xfrm>
        </p:spPr>
        <p:txBody>
          <a:bodyPr>
            <a:normAutofit/>
          </a:bodyPr>
          <a:lstStyle/>
          <a:p>
            <a:r>
              <a:rPr lang="en-US" altLang="en-US" sz="4000" dirty="0">
                <a:solidFill>
                  <a:srgbClr val="C00000"/>
                </a:solidFill>
              </a:rPr>
              <a:t>FAST MULTIPLICATION</a:t>
            </a:r>
          </a:p>
        </p:txBody>
      </p:sp>
      <p:sp>
        <p:nvSpPr>
          <p:cNvPr id="3" name="Content Placeholder 2"/>
          <p:cNvSpPr>
            <a:spLocks noGrp="1"/>
          </p:cNvSpPr>
          <p:nvPr>
            <p:ph idx="1"/>
          </p:nvPr>
        </p:nvSpPr>
        <p:spPr/>
        <p:txBody>
          <a:bodyPr/>
          <a:lstStyle/>
          <a:p>
            <a:pPr>
              <a:buNone/>
            </a:pPr>
            <a:br>
              <a:rPr lang="en-US" altLang="en-US" dirty="0"/>
            </a:br>
            <a:r>
              <a:rPr lang="en-US" altLang="en-US" dirty="0"/>
              <a:t>1.BIT PAIR RECODING OF MULTIPLIERS</a:t>
            </a:r>
            <a:br>
              <a:rPr lang="en-US" altLang="en-US" dirty="0"/>
            </a:br>
            <a:r>
              <a:rPr lang="en-US" altLang="en-US" dirty="0"/>
              <a:t>2.CARRY SAVE ADDITION OF SUMMANDS</a:t>
            </a:r>
            <a:endParaRPr lang="en-US" dirty="0"/>
          </a:p>
        </p:txBody>
      </p:sp>
    </p:spTree>
    <p:extLst>
      <p:ext uri="{BB962C8B-B14F-4D97-AF65-F5344CB8AC3E}">
        <p14:creationId xmlns:p14="http://schemas.microsoft.com/office/powerpoint/2010/main" val="278783675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                                   Full Adder</a:t>
            </a:r>
          </a:p>
        </p:txBody>
      </p:sp>
      <p:sp>
        <p:nvSpPr>
          <p:cNvPr id="3" name="Content Placeholder 2"/>
          <p:cNvSpPr>
            <a:spLocks noGrp="1"/>
          </p:cNvSpPr>
          <p:nvPr>
            <p:ph idx="1"/>
          </p:nvPr>
        </p:nvSpPr>
        <p:spPr/>
        <p:txBody>
          <a:bodyPr>
            <a:normAutofit/>
          </a:bodyPr>
          <a:lstStyle/>
          <a:p>
            <a:pPr algn="just"/>
            <a:r>
              <a:rPr lang="en-US" altLang="en-US" sz="3000" dirty="0">
                <a:latin typeface="Times New Roman" pitchFamily="18" charset="0"/>
                <a:cs typeface="Times New Roman" pitchFamily="18" charset="0"/>
              </a:rPr>
              <a:t>Full adder is developed to overcome the drawback of Half Adder circuit. It can add two one-bit numbers A and B, and carry c. The full adder is a three input and two output combinational circuit.</a:t>
            </a:r>
          </a:p>
        </p:txBody>
      </p:sp>
      <p:pic>
        <p:nvPicPr>
          <p:cNvPr id="4" name="Picture 3" descr="Block Diagram of Full Adder"/>
          <p:cNvPicPr>
            <a:picLocks noChangeAspect="1" noChangeArrowheads="1"/>
          </p:cNvPicPr>
          <p:nvPr/>
        </p:nvPicPr>
        <p:blipFill>
          <a:blip r:embed="rId2" cstate="print"/>
          <a:srcRect/>
          <a:stretch>
            <a:fillRect/>
          </a:stretch>
        </p:blipFill>
        <p:spPr bwMode="auto">
          <a:xfrm>
            <a:off x="3200400" y="3962400"/>
            <a:ext cx="5797550" cy="2438400"/>
          </a:xfrm>
          <a:prstGeom prst="rect">
            <a:avLst/>
          </a:prstGeom>
          <a:noFill/>
          <a:ln w="9525">
            <a:noFill/>
            <a:miter lim="800000"/>
            <a:headEnd/>
            <a:tailEnd/>
          </a:ln>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1268760"/>
            <a:ext cx="8229600" cy="838200"/>
          </a:xfrm>
        </p:spPr>
        <p:txBody>
          <a:bodyPr>
            <a:normAutofit/>
          </a:bodyPr>
          <a:lstStyle/>
          <a:p>
            <a:r>
              <a:rPr lang="en-US" altLang="en-US" sz="2800" dirty="0">
                <a:solidFill>
                  <a:srgbClr val="C00000"/>
                </a:solidFill>
              </a:rPr>
              <a:t>Fast Multiplication</a:t>
            </a:r>
          </a:p>
        </p:txBody>
      </p:sp>
      <p:sp>
        <p:nvSpPr>
          <p:cNvPr id="3" name="Content Placeholder 2"/>
          <p:cNvSpPr>
            <a:spLocks noGrp="1"/>
          </p:cNvSpPr>
          <p:nvPr>
            <p:ph idx="1"/>
          </p:nvPr>
        </p:nvSpPr>
        <p:spPr>
          <a:xfrm>
            <a:off x="1847528" y="2420889"/>
            <a:ext cx="8229600" cy="4830763"/>
          </a:xfrm>
        </p:spPr>
        <p:txBody>
          <a:bodyPr>
            <a:normAutofit/>
          </a:bodyPr>
          <a:lstStyle/>
          <a:p>
            <a:pPr algn="just"/>
            <a:r>
              <a:rPr lang="en-US" sz="1800" dirty="0"/>
              <a:t>There are two techniques for speeding up the multiplication operation. </a:t>
            </a:r>
          </a:p>
          <a:p>
            <a:pPr algn="just"/>
            <a:endParaRPr lang="en-US" sz="1800" dirty="0"/>
          </a:p>
          <a:p>
            <a:pPr algn="just"/>
            <a:r>
              <a:rPr lang="en-US" sz="1800" dirty="0"/>
              <a:t>The first technique guarantees that the maximum number of summands (versions of the multiplicand) that must be added is </a:t>
            </a:r>
            <a:r>
              <a:rPr lang="en-US" sz="1800" i="1" dirty="0"/>
              <a:t>n/2 </a:t>
            </a:r>
            <a:r>
              <a:rPr lang="en-US" sz="1800" dirty="0"/>
              <a:t>for n-bit operands. </a:t>
            </a:r>
          </a:p>
          <a:p>
            <a:pPr algn="just"/>
            <a:endParaRPr lang="en-US" sz="1800" dirty="0"/>
          </a:p>
          <a:p>
            <a:pPr algn="just"/>
            <a:r>
              <a:rPr lang="en-US" sz="1800" dirty="0"/>
              <a:t>The second technique reduces the time needed to add the summands (carry-save addition of summands method).</a:t>
            </a:r>
          </a:p>
          <a:p>
            <a:endParaRPr lang="en-US" dirty="0"/>
          </a:p>
        </p:txBody>
      </p:sp>
    </p:spTree>
    <p:extLst>
      <p:ext uri="{BB962C8B-B14F-4D97-AF65-F5344CB8AC3E}">
        <p14:creationId xmlns:p14="http://schemas.microsoft.com/office/powerpoint/2010/main" val="108080075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1268760"/>
            <a:ext cx="8229600" cy="1143000"/>
          </a:xfrm>
        </p:spPr>
        <p:txBody>
          <a:bodyPr>
            <a:normAutofit/>
          </a:bodyPr>
          <a:lstStyle/>
          <a:p>
            <a:r>
              <a:rPr lang="en-US" altLang="en-US" sz="2800" dirty="0">
                <a:solidFill>
                  <a:srgbClr val="C00000"/>
                </a:solidFill>
              </a:rPr>
              <a:t>Bit-Pair Recoding of Multipliers</a:t>
            </a:r>
          </a:p>
        </p:txBody>
      </p:sp>
      <p:sp>
        <p:nvSpPr>
          <p:cNvPr id="3" name="Content Placeholder 2"/>
          <p:cNvSpPr>
            <a:spLocks noGrp="1"/>
          </p:cNvSpPr>
          <p:nvPr>
            <p:ph idx="1"/>
          </p:nvPr>
        </p:nvSpPr>
        <p:spPr>
          <a:xfrm>
            <a:off x="1958511" y="2332038"/>
            <a:ext cx="8229600" cy="4525963"/>
          </a:xfrm>
        </p:spPr>
        <p:txBody>
          <a:bodyPr>
            <a:normAutofit/>
          </a:bodyPr>
          <a:lstStyle/>
          <a:p>
            <a:pPr marL="274320" indent="-274320" algn="just">
              <a:defRPr/>
            </a:pPr>
            <a:r>
              <a:rPr lang="en-US" altLang="en-US" sz="1800" dirty="0">
                <a:latin typeface="Times New Roman" pitchFamily="18" charset="0"/>
                <a:cs typeface="Times New Roman" pitchFamily="18" charset="0"/>
              </a:rPr>
              <a:t>This bit-pair recoding technique halves the maximum number of summands. It is derived from the Booth algorithm. </a:t>
            </a:r>
          </a:p>
          <a:p>
            <a:pPr marL="274320" indent="-274320" algn="just">
              <a:defRPr/>
            </a:pPr>
            <a:endParaRPr lang="en-US" altLang="en-US" sz="1800" dirty="0">
              <a:latin typeface="Times New Roman" pitchFamily="18" charset="0"/>
              <a:cs typeface="Times New Roman" pitchFamily="18" charset="0"/>
            </a:endParaRPr>
          </a:p>
          <a:p>
            <a:pPr marL="274320" indent="-274320" algn="just">
              <a:defRPr/>
            </a:pPr>
            <a:r>
              <a:rPr lang="en-US" altLang="en-US" sz="1800" dirty="0">
                <a:latin typeface="Times New Roman" pitchFamily="18" charset="0"/>
                <a:cs typeface="Times New Roman" pitchFamily="18" charset="0"/>
              </a:rPr>
              <a:t>Group the Booth-recoded multiplier bits in pairs, and observe the following: The pair (+1 -1) is equivalent to the pair (0 +1). </a:t>
            </a:r>
          </a:p>
          <a:p>
            <a:pPr marL="274320" indent="-274320" algn="just">
              <a:defRPr/>
            </a:pPr>
            <a:endParaRPr lang="en-US" altLang="en-US" sz="1800" dirty="0">
              <a:latin typeface="Times New Roman" pitchFamily="18" charset="0"/>
              <a:cs typeface="Times New Roman" pitchFamily="18" charset="0"/>
            </a:endParaRPr>
          </a:p>
          <a:p>
            <a:pPr marL="274320" indent="-274320" algn="just">
              <a:defRPr/>
            </a:pPr>
            <a:r>
              <a:rPr lang="en-US" altLang="en-US" sz="1800" dirty="0">
                <a:latin typeface="Times New Roman" pitchFamily="18" charset="0"/>
                <a:cs typeface="Times New Roman" pitchFamily="18" charset="0"/>
              </a:rPr>
              <a:t>That is, instead of adding —1 times the multiplicand M at shift position </a:t>
            </a:r>
            <a:r>
              <a:rPr lang="en-US" altLang="en-US" sz="1800" dirty="0" err="1">
                <a:latin typeface="Times New Roman" pitchFamily="18" charset="0"/>
                <a:cs typeface="Times New Roman" pitchFamily="18" charset="0"/>
              </a:rPr>
              <a:t>i</a:t>
            </a:r>
            <a:r>
              <a:rPr lang="en-US" altLang="en-US" sz="1800" dirty="0">
                <a:latin typeface="Times New Roman" pitchFamily="18" charset="0"/>
                <a:cs typeface="Times New Roman" pitchFamily="18" charset="0"/>
              </a:rPr>
              <a:t> to + 1 x M at position </a:t>
            </a:r>
            <a:r>
              <a:rPr lang="en-US" altLang="en-US" sz="1800" dirty="0" err="1">
                <a:latin typeface="Times New Roman" pitchFamily="18" charset="0"/>
                <a:cs typeface="Times New Roman" pitchFamily="18" charset="0"/>
              </a:rPr>
              <a:t>i</a:t>
            </a:r>
            <a:r>
              <a:rPr lang="en-US" altLang="en-US" sz="1800" dirty="0">
                <a:latin typeface="Times New Roman" pitchFamily="18" charset="0"/>
                <a:cs typeface="Times New Roman" pitchFamily="18" charset="0"/>
              </a:rPr>
              <a:t> + 1, the same result is obtained by adding +1 x M at position I Other examples are: (+1 0) is equivalent to (0 +2),(-l +1) is equivalent to (0 —1). and so on</a:t>
            </a:r>
          </a:p>
          <a:p>
            <a:pPr marL="274320" indent="-274320" algn="just">
              <a:defRPr/>
            </a:pPr>
            <a:endParaRPr lang="en-US" altLang="en-US" sz="35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44074826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24D6-D70E-42FE-8558-1AFB03A648FF}"/>
              </a:ext>
            </a:extLst>
          </p:cNvPr>
          <p:cNvSpPr>
            <a:spLocks noGrp="1"/>
          </p:cNvSpPr>
          <p:nvPr>
            <p:ph type="title"/>
          </p:nvPr>
        </p:nvSpPr>
        <p:spPr>
          <a:xfrm>
            <a:off x="1981200" y="764704"/>
            <a:ext cx="8229600" cy="1143000"/>
          </a:xfrm>
        </p:spPr>
        <p:txBody>
          <a:bodyPr>
            <a:normAutofit/>
          </a:bodyPr>
          <a:lstStyle/>
          <a:p>
            <a:r>
              <a:rPr lang="en-US" altLang="en-US" sz="2800" dirty="0">
                <a:solidFill>
                  <a:srgbClr val="C00000"/>
                </a:solidFill>
              </a:rPr>
              <a:t>Bit-Pair Recoding of Multipliers</a:t>
            </a:r>
            <a:endParaRPr lang="en-IN" sz="2800" dirty="0"/>
          </a:p>
        </p:txBody>
      </p:sp>
      <p:pic>
        <p:nvPicPr>
          <p:cNvPr id="5" name="Content Placeholder 4">
            <a:extLst>
              <a:ext uri="{FF2B5EF4-FFF2-40B4-BE49-F238E27FC236}">
                <a16:creationId xmlns:a16="http://schemas.microsoft.com/office/drawing/2014/main" id="{5FD1090D-A5AA-45E9-A6EF-6B9ADE10A60E}"/>
              </a:ext>
            </a:extLst>
          </p:cNvPr>
          <p:cNvPicPr>
            <a:picLocks noGrp="1" noChangeAspect="1"/>
          </p:cNvPicPr>
          <p:nvPr>
            <p:ph idx="1"/>
          </p:nvPr>
        </p:nvPicPr>
        <p:blipFill>
          <a:blip r:embed="rId2"/>
          <a:stretch>
            <a:fillRect/>
          </a:stretch>
        </p:blipFill>
        <p:spPr>
          <a:xfrm>
            <a:off x="1981200" y="1660525"/>
            <a:ext cx="3181350" cy="4114800"/>
          </a:xfrm>
          <a:prstGeom prst="rect">
            <a:avLst/>
          </a:prstGeom>
        </p:spPr>
      </p:pic>
      <p:sp>
        <p:nvSpPr>
          <p:cNvPr id="4" name="Slide Number Placeholder 3">
            <a:extLst>
              <a:ext uri="{FF2B5EF4-FFF2-40B4-BE49-F238E27FC236}">
                <a16:creationId xmlns:a16="http://schemas.microsoft.com/office/drawing/2014/main" id="{2E089597-CAFF-47C6-8F35-3CBBC2515C9A}"/>
              </a:ext>
            </a:extLst>
          </p:cNvPr>
          <p:cNvSpPr>
            <a:spLocks noGrp="1"/>
          </p:cNvSpPr>
          <p:nvPr>
            <p:ph type="sldNum" sz="quarter" idx="12"/>
          </p:nvPr>
        </p:nvSpPr>
        <p:spPr/>
        <p:txBody>
          <a:bodyPr/>
          <a:lstStyle/>
          <a:p>
            <a:fld id="{A1A6BA4E-CDAE-4DEF-A7CA-99055C502B84}" type="slidenum">
              <a:rPr lang="en-US" smtClean="0"/>
              <a:pPr/>
              <a:t>82</a:t>
            </a:fld>
            <a:endParaRPr lang="en-US"/>
          </a:p>
        </p:txBody>
      </p:sp>
      <p:pic>
        <p:nvPicPr>
          <p:cNvPr id="6" name="Picture 5">
            <a:extLst>
              <a:ext uri="{FF2B5EF4-FFF2-40B4-BE49-F238E27FC236}">
                <a16:creationId xmlns:a16="http://schemas.microsoft.com/office/drawing/2014/main" id="{B4C40D65-DA1E-410A-80AD-D3B5B0B1387A}"/>
              </a:ext>
            </a:extLst>
          </p:cNvPr>
          <p:cNvPicPr>
            <a:picLocks noChangeAspect="1"/>
          </p:cNvPicPr>
          <p:nvPr/>
        </p:nvPicPr>
        <p:blipFill>
          <a:blip r:embed="rId3"/>
          <a:stretch>
            <a:fillRect/>
          </a:stretch>
        </p:blipFill>
        <p:spPr>
          <a:xfrm>
            <a:off x="1983168" y="5605462"/>
            <a:ext cx="3179383" cy="933450"/>
          </a:xfrm>
          <a:prstGeom prst="rect">
            <a:avLst/>
          </a:prstGeom>
        </p:spPr>
      </p:pic>
      <p:pic>
        <p:nvPicPr>
          <p:cNvPr id="7" name="Picture 6">
            <a:extLst>
              <a:ext uri="{FF2B5EF4-FFF2-40B4-BE49-F238E27FC236}">
                <a16:creationId xmlns:a16="http://schemas.microsoft.com/office/drawing/2014/main" id="{1890A73F-69B3-407A-A47E-D41F42014F6C}"/>
              </a:ext>
            </a:extLst>
          </p:cNvPr>
          <p:cNvPicPr>
            <a:picLocks noChangeAspect="1"/>
          </p:cNvPicPr>
          <p:nvPr/>
        </p:nvPicPr>
        <p:blipFill>
          <a:blip r:embed="rId4"/>
          <a:stretch>
            <a:fillRect/>
          </a:stretch>
        </p:blipFill>
        <p:spPr>
          <a:xfrm>
            <a:off x="6186284" y="1660526"/>
            <a:ext cx="3990975" cy="4695825"/>
          </a:xfrm>
          <a:prstGeom prst="rect">
            <a:avLst/>
          </a:prstGeom>
        </p:spPr>
      </p:pic>
    </p:spTree>
    <p:extLst>
      <p:ext uri="{BB962C8B-B14F-4D97-AF65-F5344CB8AC3E}">
        <p14:creationId xmlns:p14="http://schemas.microsoft.com/office/powerpoint/2010/main" val="117811781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6712"/>
            <a:ext cx="8229600" cy="914400"/>
          </a:xfrm>
        </p:spPr>
        <p:txBody>
          <a:bodyPr>
            <a:normAutofit/>
          </a:bodyPr>
          <a:lstStyle/>
          <a:p>
            <a:r>
              <a:rPr lang="en-US" altLang="en-US" sz="2800" dirty="0">
                <a:solidFill>
                  <a:srgbClr val="C00000"/>
                </a:solidFill>
              </a:rPr>
              <a:t>Bit-Pair Recoding of Multipliers</a:t>
            </a:r>
          </a:p>
        </p:txBody>
      </p:sp>
      <p:pic>
        <p:nvPicPr>
          <p:cNvPr id="11266" name="Picture 2"/>
          <p:cNvPicPr>
            <a:picLocks noChangeAspect="1" noChangeArrowheads="1"/>
          </p:cNvPicPr>
          <p:nvPr/>
        </p:nvPicPr>
        <p:blipFill>
          <a:blip r:embed="rId2"/>
          <a:srcRect/>
          <a:stretch>
            <a:fillRect/>
          </a:stretch>
        </p:blipFill>
        <p:spPr bwMode="auto">
          <a:xfrm>
            <a:off x="3647728" y="1845314"/>
            <a:ext cx="4320480" cy="2027815"/>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a:stretch>
            <a:fillRect/>
          </a:stretch>
        </p:blipFill>
        <p:spPr bwMode="auto">
          <a:xfrm>
            <a:off x="3287688" y="3861049"/>
            <a:ext cx="5105400" cy="2810209"/>
          </a:xfrm>
          <a:prstGeom prst="rect">
            <a:avLst/>
          </a:prstGeom>
          <a:noFill/>
          <a:ln w="9525">
            <a:noFill/>
            <a:miter lim="800000"/>
            <a:headEnd/>
            <a:tailEnd/>
          </a:ln>
          <a:effectLst/>
        </p:spPr>
      </p:pic>
    </p:spTree>
    <p:extLst>
      <p:ext uri="{BB962C8B-B14F-4D97-AF65-F5344CB8AC3E}">
        <p14:creationId xmlns:p14="http://schemas.microsoft.com/office/powerpoint/2010/main" val="272905929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5.jpg"/>
          <p:cNvPicPr>
            <a:picLocks noChangeAspect="1"/>
          </p:cNvPicPr>
          <p:nvPr/>
        </p:nvPicPr>
        <p:blipFill>
          <a:blip r:embed="rId2" cstate="print"/>
          <a:stretch>
            <a:fillRect/>
          </a:stretch>
        </p:blipFill>
        <p:spPr>
          <a:xfrm>
            <a:off x="2927648" y="1340768"/>
            <a:ext cx="5357744" cy="5229200"/>
          </a:xfrm>
          <a:prstGeom prst="rect">
            <a:avLst/>
          </a:prstGeom>
        </p:spPr>
      </p:pic>
    </p:spTree>
    <p:extLst>
      <p:ext uri="{BB962C8B-B14F-4D97-AF65-F5344CB8AC3E}">
        <p14:creationId xmlns:p14="http://schemas.microsoft.com/office/powerpoint/2010/main" val="36134399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1052736"/>
            <a:ext cx="8229600" cy="914400"/>
          </a:xfrm>
        </p:spPr>
        <p:txBody>
          <a:bodyPr>
            <a:normAutofit/>
          </a:bodyPr>
          <a:lstStyle/>
          <a:p>
            <a:r>
              <a:rPr lang="en-US" altLang="en-US" sz="2800" dirty="0">
                <a:solidFill>
                  <a:srgbClr val="C00000"/>
                </a:solidFill>
              </a:rPr>
              <a:t>Bit-Pair Recoding of Multipliers</a:t>
            </a:r>
          </a:p>
        </p:txBody>
      </p:sp>
      <p:pic>
        <p:nvPicPr>
          <p:cNvPr id="12290" name="Picture 2"/>
          <p:cNvPicPr>
            <a:picLocks noChangeAspect="1" noChangeArrowheads="1"/>
          </p:cNvPicPr>
          <p:nvPr/>
        </p:nvPicPr>
        <p:blipFill>
          <a:blip r:embed="rId2"/>
          <a:srcRect/>
          <a:stretch>
            <a:fillRect/>
          </a:stretch>
        </p:blipFill>
        <p:spPr bwMode="auto">
          <a:xfrm>
            <a:off x="3215680" y="2143710"/>
            <a:ext cx="5105400" cy="4298032"/>
          </a:xfrm>
          <a:prstGeom prst="rect">
            <a:avLst/>
          </a:prstGeom>
          <a:noFill/>
          <a:ln w="9525">
            <a:noFill/>
            <a:miter lim="800000"/>
            <a:headEnd/>
            <a:tailEnd/>
          </a:ln>
          <a:effectLst/>
        </p:spPr>
      </p:pic>
    </p:spTree>
    <p:extLst>
      <p:ext uri="{BB962C8B-B14F-4D97-AF65-F5344CB8AC3E}">
        <p14:creationId xmlns:p14="http://schemas.microsoft.com/office/powerpoint/2010/main" val="140945611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2"/>
          <a:srcRect/>
          <a:stretch>
            <a:fillRect/>
          </a:stretch>
        </p:blipFill>
        <p:spPr bwMode="auto">
          <a:xfrm>
            <a:off x="9334500" y="1"/>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1828800" y="1219200"/>
            <a:ext cx="8534400" cy="5410200"/>
          </a:xfrm>
        </p:spPr>
        <p:txBody>
          <a:bodyPr>
            <a:normAutofit fontScale="47500" lnSpcReduction="20000"/>
          </a:bodyPr>
          <a:lstStyle/>
          <a:p>
            <a:pPr algn="just"/>
            <a:r>
              <a:rPr lang="en-IN" sz="3600" dirty="0"/>
              <a:t>A </a:t>
            </a:r>
            <a:r>
              <a:rPr lang="en-IN" sz="3600" b="1" dirty="0"/>
              <a:t>carry-save adder </a:t>
            </a:r>
            <a:r>
              <a:rPr lang="en-IN" sz="3600" dirty="0"/>
              <a:t>is a type of digital adder, used to efficiently compute the sum of three or more binary numbers. </a:t>
            </a:r>
          </a:p>
          <a:p>
            <a:pPr algn="just"/>
            <a:r>
              <a:rPr lang="en-IN" sz="3600" dirty="0"/>
              <a:t>A carry-save adder (CSA), or 3-2 adder, is a very fast and cheap adder that does not propagate carry bits.</a:t>
            </a:r>
          </a:p>
          <a:p>
            <a:pPr algn="just"/>
            <a:r>
              <a:rPr lang="en-US" altLang="en-US" sz="3600" dirty="0"/>
              <a:t>A Carry Save Adder is generally used in binary multiplier, </a:t>
            </a:r>
            <a:r>
              <a:rPr lang="en-IN" sz="3600" dirty="0"/>
              <a:t>since a binary multiplier involves addition of more than two binary numbers after multiplication. </a:t>
            </a:r>
          </a:p>
          <a:p>
            <a:pPr algn="just"/>
            <a:r>
              <a:rPr lang="en-US" altLang="en-US" sz="3600" dirty="0"/>
              <a:t>It  can be used to speed up addition of the several summands required in multiplication</a:t>
            </a:r>
          </a:p>
          <a:p>
            <a:pPr algn="just"/>
            <a:r>
              <a:rPr lang="en-IN" sz="3600" dirty="0"/>
              <a:t>It differs from other digital adders in that it outputs two (or more) numbers, and the answer of the original summation can be achieved by adding these outputs together. </a:t>
            </a:r>
          </a:p>
          <a:p>
            <a:pPr algn="just"/>
            <a:r>
              <a:rPr lang="en-IN" sz="3600" dirty="0"/>
              <a:t>A big adder implemented using this technique will usually be much faster than conventional addition of those numbers.</a:t>
            </a:r>
          </a:p>
          <a:p>
            <a:pPr>
              <a:buNone/>
            </a:pPr>
            <a:endParaRPr lang="en-US" altLang="en-US" sz="3600" dirty="0"/>
          </a:p>
          <a:p>
            <a:pPr>
              <a:buNone/>
            </a:pPr>
            <a:r>
              <a:rPr lang="en-US" altLang="en-US" sz="3600" b="1" dirty="0"/>
              <a:t>Fast Multiplication</a:t>
            </a:r>
          </a:p>
          <a:p>
            <a:pPr>
              <a:buFont typeface="Wingdings" pitchFamily="2" charset="2"/>
              <a:buChar char="Ø"/>
            </a:pPr>
            <a:r>
              <a:rPr lang="en-US" altLang="en-US" sz="3600" dirty="0"/>
              <a:t>Bit pair recoding reduces summands by a factor of 2</a:t>
            </a:r>
          </a:p>
          <a:p>
            <a:pPr>
              <a:buFont typeface="Wingdings" pitchFamily="2" charset="2"/>
              <a:buChar char="Ø"/>
            </a:pPr>
            <a:r>
              <a:rPr lang="en-US" altLang="en-US" sz="3600" dirty="0"/>
              <a:t>Summands are reduced by carry save addition</a:t>
            </a:r>
          </a:p>
          <a:p>
            <a:pPr>
              <a:buFont typeface="Wingdings" pitchFamily="2" charset="2"/>
              <a:buChar char="Ø"/>
            </a:pPr>
            <a:r>
              <a:rPr lang="en-US" altLang="en-US" sz="3600" dirty="0"/>
              <a:t>Final product can be generated by using carry look ahead adder</a:t>
            </a:r>
          </a:p>
          <a:p>
            <a:endParaRPr lang="en-US" altLang="en-US" sz="2400" dirty="0"/>
          </a:p>
        </p:txBody>
      </p:sp>
    </p:spTree>
    <p:extLst>
      <p:ext uri="{BB962C8B-B14F-4D97-AF65-F5344CB8AC3E}">
        <p14:creationId xmlns:p14="http://schemas.microsoft.com/office/powerpoint/2010/main" val="247676029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3"/>
          <a:srcRect/>
          <a:stretch>
            <a:fillRect/>
          </a:stretch>
        </p:blipFill>
        <p:spPr bwMode="auto">
          <a:xfrm>
            <a:off x="9334500" y="1"/>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1828800" y="1219200"/>
            <a:ext cx="8534400" cy="5410200"/>
          </a:xfrm>
        </p:spPr>
        <p:txBody>
          <a:bodyPr>
            <a:normAutofit/>
          </a:bodyPr>
          <a:lstStyle/>
          <a:p>
            <a:pPr algn="just"/>
            <a:r>
              <a:rPr lang="en-IN" sz="2400" b="1" dirty="0"/>
              <a:t>Disadvantage</a:t>
            </a:r>
            <a:r>
              <a:rPr lang="en-IN" sz="2400" dirty="0"/>
              <a:t> of the </a:t>
            </a:r>
            <a:r>
              <a:rPr lang="en-IN" sz="2400" b="1" dirty="0"/>
              <a:t>Ripple Carry Adder - </a:t>
            </a:r>
            <a:r>
              <a:rPr lang="en-IN" sz="2400" dirty="0">
                <a:solidFill>
                  <a:srgbClr val="FF0000"/>
                </a:solidFill>
              </a:rPr>
              <a:t>Each full adder has to wait for its carry-in from its previous stage full adder. This increase propagation time. </a:t>
            </a:r>
            <a:r>
              <a:rPr lang="en-IN" sz="2400" dirty="0"/>
              <a:t>This causes a delay and makes ripple carry adder extremely slow. </a:t>
            </a:r>
            <a:r>
              <a:rPr lang="en-IN" sz="2400" dirty="0" err="1"/>
              <a:t>RCAr</a:t>
            </a:r>
            <a:r>
              <a:rPr lang="en-IN" sz="2400" dirty="0"/>
              <a:t> is </a:t>
            </a:r>
            <a:r>
              <a:rPr lang="en-IN" sz="2400" dirty="0">
                <a:solidFill>
                  <a:srgbClr val="FF0000"/>
                </a:solidFill>
              </a:rPr>
              <a:t>very slow</a:t>
            </a:r>
            <a:r>
              <a:rPr lang="en-IN" sz="2400" b="1" dirty="0"/>
              <a:t> </a:t>
            </a:r>
            <a:r>
              <a:rPr lang="en-IN" sz="2400" dirty="0"/>
              <a:t>when adding many bits. </a:t>
            </a:r>
          </a:p>
          <a:p>
            <a:pPr algn="just"/>
            <a:r>
              <a:rPr lang="en-IN" sz="2400" b="1" dirty="0"/>
              <a:t>Advantage of the Carry Look ahead Adder - </a:t>
            </a:r>
            <a:r>
              <a:rPr lang="en-IN" sz="2400" dirty="0"/>
              <a:t>This is an improved version of the Ripple Carry Adder. Fast parallel adder. It generates the carry-in of each full adder simultaneously without causing any delay. So, </a:t>
            </a:r>
            <a:r>
              <a:rPr lang="en-IN" sz="2400" dirty="0" err="1"/>
              <a:t>CLAr</a:t>
            </a:r>
            <a:r>
              <a:rPr lang="en-IN" sz="2400" dirty="0"/>
              <a:t> is faster (because of reduced propagation delay) than </a:t>
            </a:r>
            <a:r>
              <a:rPr lang="en-IN" sz="2400" dirty="0" err="1"/>
              <a:t>RCAr</a:t>
            </a:r>
            <a:r>
              <a:rPr lang="en-IN" sz="2400" dirty="0"/>
              <a:t>.</a:t>
            </a:r>
          </a:p>
          <a:p>
            <a:pPr algn="just"/>
            <a:r>
              <a:rPr lang="en-IN" sz="2400" b="1" dirty="0"/>
              <a:t>Disadvantage the Carry Look-ahead Adder</a:t>
            </a:r>
            <a:r>
              <a:rPr lang="en-IN" sz="2400" dirty="0"/>
              <a:t> - It is </a:t>
            </a:r>
            <a:r>
              <a:rPr lang="en-IN" sz="2400" dirty="0">
                <a:solidFill>
                  <a:srgbClr val="FF0000"/>
                </a:solidFill>
              </a:rPr>
              <a:t>costlier</a:t>
            </a:r>
            <a:r>
              <a:rPr lang="en-IN" sz="2400" dirty="0"/>
              <a:t> as it reduces the propagation delay by more </a:t>
            </a:r>
            <a:r>
              <a:rPr lang="en-IN" sz="2400" dirty="0">
                <a:solidFill>
                  <a:srgbClr val="FF0000"/>
                </a:solidFill>
              </a:rPr>
              <a:t>complex hardware. </a:t>
            </a:r>
            <a:r>
              <a:rPr lang="en-IN" sz="2400" dirty="0"/>
              <a:t>It gets more complicated as the number of bits increases.</a:t>
            </a:r>
            <a:endParaRPr lang="en-US" altLang="en-US" sz="2400" dirty="0">
              <a:solidFill>
                <a:srgbClr val="FF0000"/>
              </a:solidFill>
            </a:endParaRPr>
          </a:p>
        </p:txBody>
      </p:sp>
    </p:spTree>
    <p:extLst>
      <p:ext uri="{BB962C8B-B14F-4D97-AF65-F5344CB8AC3E}">
        <p14:creationId xmlns:p14="http://schemas.microsoft.com/office/powerpoint/2010/main" val="331134967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rmAutofit fontScale="90000"/>
          </a:bodyPr>
          <a:lstStyle/>
          <a:p>
            <a:pPr algn="l"/>
            <a:r>
              <a:rPr lang="en-IN" dirty="0">
                <a:solidFill>
                  <a:srgbClr val="C00000"/>
                </a:solidFill>
              </a:rPr>
              <a:t>Ripple Carry Array</a:t>
            </a:r>
            <a:endParaRPr lang="en-IN" dirty="0"/>
          </a:p>
        </p:txBody>
      </p:sp>
      <p:pic>
        <p:nvPicPr>
          <p:cNvPr id="4" name="Picture 3"/>
          <p:cNvPicPr>
            <a:picLocks noChangeAspect="1" noChangeArrowheads="1"/>
          </p:cNvPicPr>
          <p:nvPr/>
        </p:nvPicPr>
        <p:blipFill>
          <a:blip r:embed="rId2"/>
          <a:srcRect/>
          <a:stretch>
            <a:fillRect/>
          </a:stretch>
        </p:blipFill>
        <p:spPr bwMode="auto">
          <a:xfrm>
            <a:off x="9334500" y="1"/>
            <a:ext cx="1333500" cy="1247775"/>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1981200" y="1219200"/>
            <a:ext cx="8229600" cy="5410200"/>
          </a:xfrm>
          <a:prstGeom prst="rect">
            <a:avLst/>
          </a:prstGeom>
          <a:noFill/>
          <a:ln w="9525">
            <a:noFill/>
            <a:miter lim="800000"/>
            <a:headEnd/>
            <a:tailEnd/>
          </a:ln>
        </p:spPr>
      </p:pic>
    </p:spTree>
    <p:extLst>
      <p:ext uri="{BB962C8B-B14F-4D97-AF65-F5344CB8AC3E}">
        <p14:creationId xmlns:p14="http://schemas.microsoft.com/office/powerpoint/2010/main" val="344500057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Autofit/>
          </a:bodyPr>
          <a:lstStyle/>
          <a:p>
            <a:pPr algn="l"/>
            <a:r>
              <a:rPr lang="en-IN" sz="4000" dirty="0">
                <a:solidFill>
                  <a:srgbClr val="C00000"/>
                </a:solidFill>
              </a:rPr>
              <a:t>Carry Save Array </a:t>
            </a:r>
          </a:p>
        </p:txBody>
      </p:sp>
      <p:pic>
        <p:nvPicPr>
          <p:cNvPr id="3" name="Picture 2"/>
          <p:cNvPicPr>
            <a:picLocks noChangeAspect="1" noChangeArrowheads="1"/>
          </p:cNvPicPr>
          <p:nvPr/>
        </p:nvPicPr>
        <p:blipFill>
          <a:blip r:embed="rId2"/>
          <a:srcRect/>
          <a:stretch>
            <a:fillRect/>
          </a:stretch>
        </p:blipFill>
        <p:spPr bwMode="auto">
          <a:xfrm>
            <a:off x="9334500" y="1"/>
            <a:ext cx="1333500" cy="124777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981200" y="1295400"/>
            <a:ext cx="8229600" cy="5410200"/>
          </a:xfrm>
          <a:prstGeom prst="rect">
            <a:avLst/>
          </a:prstGeom>
          <a:noFill/>
          <a:ln w="9525">
            <a:noFill/>
            <a:miter lim="800000"/>
            <a:headEnd/>
            <a:tailEnd/>
          </a:ln>
        </p:spPr>
      </p:pic>
    </p:spTree>
    <p:extLst>
      <p:ext uri="{BB962C8B-B14F-4D97-AF65-F5344CB8AC3E}">
        <p14:creationId xmlns:p14="http://schemas.microsoft.com/office/powerpoint/2010/main" val="20180701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         Truth Table and Circuit Diagram</a:t>
            </a:r>
            <a:br>
              <a:rPr lang="en-US" dirty="0"/>
            </a:br>
            <a:endParaRPr lang="en-US" dirty="0"/>
          </a:p>
        </p:txBody>
      </p:sp>
      <p:pic>
        <p:nvPicPr>
          <p:cNvPr id="8" name="Picture 1"/>
          <p:cNvPicPr>
            <a:picLocks noChangeAspect="1" noChangeArrowheads="1"/>
          </p:cNvPicPr>
          <p:nvPr/>
        </p:nvPicPr>
        <p:blipFill>
          <a:blip r:embed="rId2" cstate="print"/>
          <a:srcRect/>
          <a:stretch>
            <a:fillRect/>
          </a:stretch>
        </p:blipFill>
        <p:spPr>
          <a:xfrm>
            <a:off x="5867400" y="3733801"/>
            <a:ext cx="3733800" cy="2898775"/>
          </a:xfrm>
          <a:prstGeom prst="rect">
            <a:avLst/>
          </a:prstGeom>
        </p:spPr>
      </p:pic>
      <p:pic>
        <p:nvPicPr>
          <p:cNvPr id="9" name="Content Placeholder 3" descr="Full Adder Truth Table"/>
          <p:cNvPicPr>
            <a:picLocks/>
          </p:cNvPicPr>
          <p:nvPr/>
        </p:nvPicPr>
        <p:blipFill>
          <a:blip r:embed="rId3" cstate="print"/>
          <a:srcRect/>
          <a:stretch>
            <a:fillRect/>
          </a:stretch>
        </p:blipFill>
        <p:spPr>
          <a:xfrm>
            <a:off x="2895601" y="3657600"/>
            <a:ext cx="1933575" cy="2647950"/>
          </a:xfrm>
          <a:prstGeom prst="rect">
            <a:avLst/>
          </a:prstGeom>
        </p:spPr>
      </p:pic>
      <p:pic>
        <p:nvPicPr>
          <p:cNvPr id="2050" name="Picture 2"/>
          <p:cNvPicPr>
            <a:picLocks noChangeAspect="1" noChangeArrowheads="1"/>
          </p:cNvPicPr>
          <p:nvPr/>
        </p:nvPicPr>
        <p:blipFill>
          <a:blip r:embed="rId4"/>
          <a:srcRect/>
          <a:stretch>
            <a:fillRect/>
          </a:stretch>
        </p:blipFill>
        <p:spPr bwMode="auto">
          <a:xfrm>
            <a:off x="2819401" y="1371601"/>
            <a:ext cx="3457575" cy="13049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6477001" y="1600201"/>
            <a:ext cx="3076575" cy="904875"/>
          </a:xfrm>
          <a:prstGeom prst="rect">
            <a:avLst/>
          </a:prstGeom>
          <a:noFill/>
          <a:ln w="9525">
            <a:noFill/>
            <a:miter lim="800000"/>
            <a:headEnd/>
            <a:tailEnd/>
          </a:ln>
          <a:effectLst/>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2"/>
          <a:srcRect/>
          <a:stretch>
            <a:fillRect/>
          </a:stretch>
        </p:blipFill>
        <p:spPr bwMode="auto">
          <a:xfrm>
            <a:off x="9334500" y="1"/>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1828800" y="1219200"/>
            <a:ext cx="8534400" cy="5410200"/>
          </a:xfrm>
        </p:spPr>
        <p:txBody>
          <a:bodyPr>
            <a:normAutofit/>
          </a:bodyPr>
          <a:lstStyle/>
          <a:p>
            <a:pPr algn="just"/>
            <a:r>
              <a:rPr lang="en-IN" sz="2400" dirty="0"/>
              <a:t>Consider the addition of many summands, We can:</a:t>
            </a:r>
          </a:p>
          <a:p>
            <a:pPr marL="179388" indent="-179388" algn="just">
              <a:buFont typeface="Wingdings" pitchFamily="2" charset="2"/>
              <a:buChar char="Ø"/>
            </a:pPr>
            <a:r>
              <a:rPr lang="en-IN" sz="2400" dirty="0"/>
              <a:t>Group the summands in threes and perform carry-save addition  on each of these groups in parallel to generate a set of S and C vectors in one full-adder delay</a:t>
            </a:r>
          </a:p>
          <a:p>
            <a:pPr marL="179388" indent="-179388" algn="just">
              <a:buFont typeface="Wingdings" pitchFamily="2" charset="2"/>
              <a:buChar char="Ø"/>
            </a:pPr>
            <a:r>
              <a:rPr lang="en-IN" sz="2400" dirty="0"/>
              <a:t>Group all of the S and C vectors into threes, and perform carry-save addition of them, generating a further set of S and C vectors in one more full-adder delay</a:t>
            </a:r>
          </a:p>
          <a:p>
            <a:pPr marL="179388" indent="-179388" algn="just">
              <a:buFont typeface="Wingdings" pitchFamily="2" charset="2"/>
              <a:buChar char="Ø"/>
            </a:pPr>
            <a:r>
              <a:rPr lang="en-IN" sz="2400" dirty="0"/>
              <a:t>Continue with this process until there are only two vectors remaining</a:t>
            </a:r>
          </a:p>
          <a:p>
            <a:pPr marL="179388" indent="-179388" algn="just">
              <a:buFont typeface="Wingdings" pitchFamily="2" charset="2"/>
              <a:buChar char="Ø"/>
            </a:pPr>
            <a:r>
              <a:rPr lang="en-IN" sz="2400" dirty="0"/>
              <a:t>They can be added in a Ripple Carry Adder (RPA) or Carry Look-ahead Adder (CLA) to produce the desired product </a:t>
            </a:r>
          </a:p>
        </p:txBody>
      </p:sp>
    </p:spTree>
    <p:extLst>
      <p:ext uri="{BB962C8B-B14F-4D97-AF65-F5344CB8AC3E}">
        <p14:creationId xmlns:p14="http://schemas.microsoft.com/office/powerpoint/2010/main" val="216691011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133601" y="1752601"/>
            <a:ext cx="6205537" cy="3420269"/>
          </a:xfrm>
          <a:prstGeom prst="rect">
            <a:avLst/>
          </a:prstGeom>
          <a:noFill/>
          <a:ln w="9525">
            <a:noFill/>
            <a:miter lim="800000"/>
            <a:headEnd/>
            <a:tailEnd/>
          </a:ln>
          <a:effectLst/>
        </p:spPr>
      </p:pic>
    </p:spTree>
    <p:extLst>
      <p:ext uri="{BB962C8B-B14F-4D97-AF65-F5344CB8AC3E}">
        <p14:creationId xmlns:p14="http://schemas.microsoft.com/office/powerpoint/2010/main" val="29788893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2286000" y="914401"/>
            <a:ext cx="7543800" cy="5211763"/>
          </a:xfrm>
          <a:prstGeom prst="rect">
            <a:avLst/>
          </a:prstGeom>
          <a:noFill/>
          <a:ln w="9525">
            <a:noFill/>
            <a:miter lim="800000"/>
            <a:headEnd/>
            <a:tailEnd/>
          </a:ln>
          <a:effectLst/>
        </p:spPr>
      </p:pic>
    </p:spTree>
    <p:extLst>
      <p:ext uri="{BB962C8B-B14F-4D97-AF65-F5344CB8AC3E}">
        <p14:creationId xmlns:p14="http://schemas.microsoft.com/office/powerpoint/2010/main" val="52754442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3124201" y="1828801"/>
            <a:ext cx="4357687" cy="3067844"/>
          </a:xfrm>
          <a:prstGeom prst="rect">
            <a:avLst/>
          </a:prstGeom>
          <a:noFill/>
          <a:ln w="9525">
            <a:noFill/>
            <a:miter lim="800000"/>
            <a:headEnd/>
            <a:tailEnd/>
          </a:ln>
          <a:effectLst/>
        </p:spPr>
      </p:pic>
    </p:spTree>
    <p:extLst>
      <p:ext uri="{BB962C8B-B14F-4D97-AF65-F5344CB8AC3E}">
        <p14:creationId xmlns:p14="http://schemas.microsoft.com/office/powerpoint/2010/main" val="43153843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623392" y="908720"/>
            <a:ext cx="11089232" cy="5472608"/>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
          <p:cNvSpPr txBox="1">
            <a:spLocks noGrp="1"/>
          </p:cNvSpPr>
          <p:nvPr>
            <p:ph type="ctrTitle"/>
          </p:nvPr>
        </p:nvSpPr>
        <p:spPr>
          <a:xfrm>
            <a:off x="1738282" y="2307771"/>
            <a:ext cx="9144000" cy="166551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Palatino Linotype"/>
              <a:buNone/>
            </a:pP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r>
              <a:rPr lang="en-IN" sz="4800" b="1" i="0" u="none" strike="noStrike" cap="none" dirty="0">
                <a:solidFill>
                  <a:schemeClr val="dk1"/>
                </a:solidFill>
                <a:latin typeface="Palatino Linotype"/>
                <a:ea typeface="Palatino Linotype"/>
                <a:cs typeface="Palatino Linotype"/>
                <a:sym typeface="Palatino Linotype"/>
              </a:rPr>
              <a:t>Division – Restoring and </a:t>
            </a:r>
            <a:br>
              <a:rPr lang="en-IN" sz="4800" b="1" i="0" u="none" strike="noStrike" cap="none" dirty="0">
                <a:solidFill>
                  <a:schemeClr val="dk1"/>
                </a:solidFill>
                <a:latin typeface="Palatino Linotype"/>
                <a:ea typeface="Palatino Linotype"/>
                <a:cs typeface="Palatino Linotype"/>
                <a:sym typeface="Palatino Linotype"/>
              </a:rPr>
            </a:br>
            <a:r>
              <a:rPr lang="en-IN" sz="4800" b="1" i="0" u="none" strike="noStrike" cap="none" dirty="0">
                <a:solidFill>
                  <a:schemeClr val="dk1"/>
                </a:solidFill>
                <a:latin typeface="Palatino Linotype"/>
                <a:ea typeface="Palatino Linotype"/>
                <a:cs typeface="Palatino Linotype"/>
                <a:sym typeface="Palatino Linotype"/>
              </a:rPr>
              <a:t>Non—Restoring </a:t>
            </a:r>
            <a:endParaRPr sz="4800" b="1" i="0" u="none" strike="noStrike" cap="none" dirty="0">
              <a:solidFill>
                <a:schemeClr val="dk1"/>
              </a:solidFill>
              <a:latin typeface="Palatino Linotype"/>
              <a:ea typeface="Palatino Linotype"/>
              <a:cs typeface="Palatino Linotype"/>
              <a:sym typeface="Palatino Linotype"/>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05661"/>
            <a:ext cx="10515600" cy="63973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Palatino Linotype"/>
              <a:buNone/>
            </a:pPr>
            <a:r>
              <a:rPr lang="en-IN" sz="4000" b="1" i="0" u="none" strike="noStrike" cap="none">
                <a:solidFill>
                  <a:schemeClr val="dk1"/>
                </a:solidFill>
                <a:latin typeface="Palatino Linotype"/>
                <a:ea typeface="Palatino Linotype"/>
                <a:cs typeface="Palatino Linotype"/>
                <a:sym typeface="Palatino Linotype"/>
              </a:rPr>
              <a:t>Integer Division </a:t>
            </a:r>
            <a:endParaRPr sz="4000" b="1" i="0" u="none" strike="noStrike" cap="none">
              <a:solidFill>
                <a:schemeClr val="dk1"/>
              </a:solidFill>
              <a:latin typeface="Palatino Linotype"/>
              <a:ea typeface="Palatino Linotype"/>
              <a:cs typeface="Palatino Linotype"/>
              <a:sym typeface="Palatino Linotype"/>
            </a:endParaRPr>
          </a:p>
        </p:txBody>
      </p:sp>
      <p:sp>
        <p:nvSpPr>
          <p:cNvPr id="96" name="Google Shape;96;p2"/>
          <p:cNvSpPr txBox="1">
            <a:spLocks noGrp="1"/>
          </p:cNvSpPr>
          <p:nvPr>
            <p:ph type="body" idx="1"/>
          </p:nvPr>
        </p:nvSpPr>
        <p:spPr>
          <a:xfrm>
            <a:off x="838200" y="1133934"/>
            <a:ext cx="10515600" cy="5231565"/>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IN" sz="2400" b="0" i="0" u="none" strike="noStrike" cap="none">
                <a:solidFill>
                  <a:schemeClr val="dk1"/>
                </a:solidFill>
                <a:latin typeface="Calibri"/>
                <a:ea typeface="Calibri"/>
                <a:cs typeface="Calibri"/>
                <a:sym typeface="Calibri"/>
              </a:rPr>
              <a:t>More complex than multiplication</a:t>
            </a:r>
            <a:endParaRPr/>
          </a:p>
          <a:p>
            <a:pPr marL="228600" lvl="0" indent="-228600" algn="l" rtl="0">
              <a:lnSpc>
                <a:spcPct val="90000"/>
              </a:lnSpc>
              <a:spcBef>
                <a:spcPts val="1000"/>
              </a:spcBef>
              <a:spcAft>
                <a:spcPts val="0"/>
              </a:spcAft>
              <a:buClr>
                <a:schemeClr val="dk1"/>
              </a:buClr>
              <a:buSzPts val="2400"/>
              <a:buChar char="•"/>
            </a:pPr>
            <a:r>
              <a:rPr lang="en-IN" sz="2400" b="0" i="0" u="none" strike="noStrike" cap="none">
                <a:solidFill>
                  <a:schemeClr val="dk1"/>
                </a:solidFill>
                <a:latin typeface="Calibri"/>
                <a:ea typeface="Calibri"/>
                <a:cs typeface="Calibri"/>
                <a:sym typeface="Calibri"/>
              </a:rPr>
              <a:t>Negative numbers are really bad!</a:t>
            </a:r>
            <a:endParaRPr/>
          </a:p>
          <a:p>
            <a:pPr marL="228600" lvl="0" indent="-228600" algn="l" rtl="0">
              <a:lnSpc>
                <a:spcPct val="90000"/>
              </a:lnSpc>
              <a:spcBef>
                <a:spcPts val="1000"/>
              </a:spcBef>
              <a:spcAft>
                <a:spcPts val="0"/>
              </a:spcAft>
              <a:buClr>
                <a:schemeClr val="dk1"/>
              </a:buClr>
              <a:buSzPts val="2400"/>
              <a:buChar char="•"/>
            </a:pPr>
            <a:r>
              <a:rPr lang="en-IN" sz="2400" b="0" i="0" u="none" strike="noStrike" cap="none">
                <a:solidFill>
                  <a:schemeClr val="dk1"/>
                </a:solidFill>
                <a:latin typeface="Calibri"/>
                <a:ea typeface="Calibri"/>
                <a:cs typeface="Calibri"/>
                <a:sym typeface="Calibri"/>
              </a:rPr>
              <a:t>Based on long division</a:t>
            </a:r>
            <a:endParaRPr/>
          </a:p>
          <a:p>
            <a:pPr marL="685800" marR="0" lvl="1" indent="-228600" algn="just" rtl="0">
              <a:lnSpc>
                <a:spcPct val="100000"/>
              </a:lnSpc>
              <a:spcBef>
                <a:spcPts val="500"/>
              </a:spcBef>
              <a:spcAft>
                <a:spcPts val="0"/>
              </a:spcAft>
              <a:buClr>
                <a:schemeClr val="dk1"/>
              </a:buClr>
              <a:buSzPts val="2000"/>
              <a:buFont typeface="Arial"/>
              <a:buNone/>
            </a:pPr>
            <a:endParaRPr sz="2000" b="0" i="0" u="none" strike="noStrike" cap="none">
              <a:solidFill>
                <a:schemeClr val="dk1"/>
              </a:solidFill>
              <a:latin typeface="Palatino Linotype"/>
              <a:ea typeface="Palatino Linotype"/>
              <a:cs typeface="Palatino Linotype"/>
              <a:sym typeface="Palatino Linotype"/>
            </a:endParaRPr>
          </a:p>
        </p:txBody>
      </p:sp>
      <p:pic>
        <p:nvPicPr>
          <p:cNvPr id="97" name="Google Shape;97;p2"/>
          <p:cNvPicPr preferRelativeResize="0"/>
          <p:nvPr/>
        </p:nvPicPr>
        <p:blipFill rotWithShape="1">
          <a:blip r:embed="rId3">
            <a:alphaModFix/>
          </a:blip>
          <a:srcRect/>
          <a:stretch/>
        </p:blipFill>
        <p:spPr>
          <a:xfrm>
            <a:off x="3309918" y="3143248"/>
            <a:ext cx="5842000" cy="2681288"/>
          </a:xfrm>
          <a:prstGeom prst="rect">
            <a:avLst/>
          </a:prstGeom>
          <a:noFill/>
          <a:ln>
            <a:noFill/>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838200" y="365125"/>
            <a:ext cx="10515600" cy="56354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b="1"/>
              <a:t>Integer Division</a:t>
            </a:r>
            <a:endParaRPr b="1"/>
          </a:p>
        </p:txBody>
      </p:sp>
      <p:sp>
        <p:nvSpPr>
          <p:cNvPr id="103" name="Google Shape;103;p3"/>
          <p:cNvSpPr txBox="1">
            <a:spLocks noGrp="1"/>
          </p:cNvSpPr>
          <p:nvPr>
            <p:ph type="body" idx="1"/>
          </p:nvPr>
        </p:nvSpPr>
        <p:spPr>
          <a:xfrm>
            <a:off x="838200" y="1142984"/>
            <a:ext cx="10515600" cy="50339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Decimal Division</a:t>
            </a:r>
            <a:endParaRPr/>
          </a:p>
          <a:p>
            <a:pPr marL="228600" lvl="0" indent="-228600" algn="l" rtl="0">
              <a:lnSpc>
                <a:spcPct val="90000"/>
              </a:lnSpc>
              <a:spcBef>
                <a:spcPts val="1000"/>
              </a:spcBef>
              <a:spcAft>
                <a:spcPts val="0"/>
              </a:spcAft>
              <a:buClr>
                <a:schemeClr val="dk1"/>
              </a:buClr>
              <a:buSzPts val="2800"/>
              <a:buChar char="•"/>
            </a:pPr>
            <a:r>
              <a:rPr lang="en-IN"/>
              <a:t>Binary Division</a:t>
            </a:r>
            <a:endParaRPr/>
          </a:p>
        </p:txBody>
      </p:sp>
      <p:pic>
        <p:nvPicPr>
          <p:cNvPr id="104" name="Google Shape;104;p3"/>
          <p:cNvPicPr preferRelativeResize="0"/>
          <p:nvPr/>
        </p:nvPicPr>
        <p:blipFill rotWithShape="1">
          <a:blip r:embed="rId3">
            <a:alphaModFix/>
          </a:blip>
          <a:srcRect/>
          <a:stretch/>
        </p:blipFill>
        <p:spPr>
          <a:xfrm>
            <a:off x="2238348" y="2214554"/>
            <a:ext cx="7620000" cy="2143125"/>
          </a:xfrm>
          <a:prstGeom prst="rect">
            <a:avLst/>
          </a:prstGeom>
          <a:noFill/>
          <a:ln>
            <a:noFill/>
          </a:ln>
        </p:spPr>
      </p:pic>
      <p:sp>
        <p:nvSpPr>
          <p:cNvPr id="105" name="Google Shape;105;p3"/>
          <p:cNvSpPr txBox="1"/>
          <p:nvPr/>
        </p:nvSpPr>
        <p:spPr>
          <a:xfrm>
            <a:off x="4238612" y="4429132"/>
            <a:ext cx="3966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Calibri"/>
                <a:ea typeface="Calibri"/>
                <a:cs typeface="Calibri"/>
                <a:sym typeface="Calibri"/>
              </a:rPr>
              <a:t>Figure: Longhand division examples</a:t>
            </a:r>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838200" y="365125"/>
            <a:ext cx="10515600" cy="9207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Long Hand Division</a:t>
            </a:r>
            <a:endParaRPr b="1"/>
          </a:p>
        </p:txBody>
      </p:sp>
      <p:sp>
        <p:nvSpPr>
          <p:cNvPr id="111" name="Google Shape;111;p4"/>
          <p:cNvSpPr txBox="1">
            <a:spLocks noGrp="1"/>
          </p:cNvSpPr>
          <p:nvPr>
            <p:ph type="body" idx="1"/>
          </p:nvPr>
        </p:nvSpPr>
        <p:spPr>
          <a:xfrm>
            <a:off x="838200" y="1214422"/>
            <a:ext cx="10515600" cy="4962541"/>
          </a:xfrm>
          <a:prstGeom prst="rect">
            <a:avLst/>
          </a:prstGeom>
          <a:noFill/>
          <a:ln>
            <a:noFill/>
          </a:ln>
        </p:spPr>
        <p:txBody>
          <a:bodyPr spcFirstLastPara="1" wrap="square" lIns="91425" tIns="45700" rIns="91425" bIns="45700" anchor="t" anchorCtr="0">
            <a:normAutofit/>
          </a:bodyPr>
          <a:lstStyle/>
          <a:p>
            <a:pPr marL="228600" lvl="0" indent="-228600" algn="just" rtl="0">
              <a:lnSpc>
                <a:spcPct val="80000"/>
              </a:lnSpc>
              <a:spcBef>
                <a:spcPts val="0"/>
              </a:spcBef>
              <a:spcAft>
                <a:spcPts val="0"/>
              </a:spcAft>
              <a:buClr>
                <a:schemeClr val="dk1"/>
              </a:buClr>
              <a:buSzPts val="2800"/>
              <a:buNone/>
            </a:pPr>
            <a:r>
              <a:rPr lang="en-IN"/>
              <a:t>Longhand Division operates as follows:</a:t>
            </a:r>
            <a:endParaRPr/>
          </a:p>
          <a:p>
            <a:pPr marL="228600" lvl="0" indent="-228600" algn="just" rtl="0">
              <a:lnSpc>
                <a:spcPct val="80000"/>
              </a:lnSpc>
              <a:spcBef>
                <a:spcPts val="1000"/>
              </a:spcBef>
              <a:spcAft>
                <a:spcPts val="0"/>
              </a:spcAft>
              <a:buClr>
                <a:schemeClr val="dk1"/>
              </a:buClr>
              <a:buSzPts val="2800"/>
              <a:buChar char="•"/>
            </a:pPr>
            <a:r>
              <a:rPr lang="en-IN"/>
              <a:t>Position the divisor appropriately with respect to the dividend and performs a subtraction.</a:t>
            </a:r>
            <a:endParaRPr/>
          </a:p>
          <a:p>
            <a:pPr marL="228600" lvl="0" indent="-228600" algn="just" rtl="0">
              <a:lnSpc>
                <a:spcPct val="80000"/>
              </a:lnSpc>
              <a:spcBef>
                <a:spcPts val="1000"/>
              </a:spcBef>
              <a:spcAft>
                <a:spcPts val="0"/>
              </a:spcAft>
              <a:buClr>
                <a:schemeClr val="dk1"/>
              </a:buClr>
              <a:buSzPts val="2800"/>
              <a:buChar char="•"/>
            </a:pPr>
            <a:r>
              <a:rPr lang="en-IN"/>
              <a:t> If the remainder is zero or positive, a quotient bit of 1 is determined, the remainder is extended by another bit of the dividend, the divisor is repositioned, and another subtraction is performed.</a:t>
            </a:r>
            <a:endParaRPr/>
          </a:p>
          <a:p>
            <a:pPr marL="228600" lvl="0" indent="-228600" algn="just" rtl="0">
              <a:lnSpc>
                <a:spcPct val="80000"/>
              </a:lnSpc>
              <a:spcBef>
                <a:spcPts val="1000"/>
              </a:spcBef>
              <a:spcAft>
                <a:spcPts val="0"/>
              </a:spcAft>
              <a:buClr>
                <a:schemeClr val="dk1"/>
              </a:buClr>
              <a:buSzPts val="2800"/>
              <a:buChar char="•"/>
            </a:pPr>
            <a:r>
              <a:rPr lang="en-IN"/>
              <a:t> If the remainder is negative, a quotient bit of 0 is determined, the dividend is restored by adding back the divisor, and the divisor is repositioned  for another subtraction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838200" y="365125"/>
            <a:ext cx="10515600" cy="8492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Restoring Division</a:t>
            </a:r>
            <a:endParaRPr b="1"/>
          </a:p>
        </p:txBody>
      </p:sp>
      <p:sp>
        <p:nvSpPr>
          <p:cNvPr id="117" name="Google Shape;117;p5"/>
          <p:cNvSpPr txBox="1">
            <a:spLocks noGrp="1"/>
          </p:cNvSpPr>
          <p:nvPr>
            <p:ph type="body" idx="1"/>
          </p:nvPr>
        </p:nvSpPr>
        <p:spPr>
          <a:xfrm>
            <a:off x="809588" y="1428736"/>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80000"/>
              </a:lnSpc>
              <a:spcBef>
                <a:spcPts val="0"/>
              </a:spcBef>
              <a:spcAft>
                <a:spcPts val="0"/>
              </a:spcAft>
              <a:buClr>
                <a:schemeClr val="dk1"/>
              </a:buClr>
              <a:buSzPts val="2800"/>
              <a:buChar char="•"/>
            </a:pPr>
            <a:r>
              <a:rPr lang="en-IN"/>
              <a:t>Similar to multiplication circuit </a:t>
            </a:r>
            <a:endParaRPr/>
          </a:p>
          <a:p>
            <a:pPr marL="228600" lvl="0" indent="-228600" algn="just" rtl="0">
              <a:lnSpc>
                <a:spcPct val="80000"/>
              </a:lnSpc>
              <a:spcBef>
                <a:spcPts val="1000"/>
              </a:spcBef>
              <a:spcAft>
                <a:spcPts val="0"/>
              </a:spcAft>
              <a:buClr>
                <a:schemeClr val="dk1"/>
              </a:buClr>
              <a:buSzPts val="2800"/>
              <a:buChar char="•"/>
            </a:pPr>
            <a:r>
              <a:rPr lang="en-IN"/>
              <a:t> An </a:t>
            </a:r>
            <a:r>
              <a:rPr lang="en-IN">
                <a:solidFill>
                  <a:srgbClr val="FF0000"/>
                </a:solidFill>
              </a:rPr>
              <a:t>n-bit positive divisor is loaded into register M and an n-bit positive  dividend is loaded into register Q </a:t>
            </a:r>
            <a:r>
              <a:rPr lang="en-IN"/>
              <a:t>at the start of the operation.</a:t>
            </a:r>
            <a:endParaRPr/>
          </a:p>
          <a:p>
            <a:pPr marL="228600" lvl="0" indent="-228600" algn="just" rtl="0">
              <a:lnSpc>
                <a:spcPct val="80000"/>
              </a:lnSpc>
              <a:spcBef>
                <a:spcPts val="1000"/>
              </a:spcBef>
              <a:spcAft>
                <a:spcPts val="0"/>
              </a:spcAft>
              <a:buClr>
                <a:srgbClr val="FF0000"/>
              </a:buClr>
              <a:buSzPts val="2800"/>
              <a:buChar char="•"/>
            </a:pPr>
            <a:r>
              <a:rPr lang="en-IN">
                <a:solidFill>
                  <a:srgbClr val="FF0000"/>
                </a:solidFill>
              </a:rPr>
              <a:t>Register A is set to 0</a:t>
            </a:r>
            <a:endParaRPr/>
          </a:p>
          <a:p>
            <a:pPr marL="228600" lvl="0" indent="-228600" algn="just" rtl="0">
              <a:lnSpc>
                <a:spcPct val="90000"/>
              </a:lnSpc>
              <a:spcBef>
                <a:spcPts val="1000"/>
              </a:spcBef>
              <a:spcAft>
                <a:spcPts val="0"/>
              </a:spcAft>
              <a:buClr>
                <a:schemeClr val="dk1"/>
              </a:buClr>
              <a:buSzPts val="2800"/>
              <a:buChar char="•"/>
            </a:pPr>
            <a:r>
              <a:rPr lang="en-IN"/>
              <a:t>After the division operation is complete, the </a:t>
            </a:r>
            <a:r>
              <a:rPr lang="en-IN">
                <a:solidFill>
                  <a:srgbClr val="FF0000"/>
                </a:solidFill>
              </a:rPr>
              <a:t>n-bit quotient is in register Q and the remainder is in register A.</a:t>
            </a:r>
            <a:endParaRPr/>
          </a:p>
          <a:p>
            <a:pPr marL="228600" lvl="0" indent="-228600" algn="just" rtl="0">
              <a:lnSpc>
                <a:spcPct val="90000"/>
              </a:lnSpc>
              <a:spcBef>
                <a:spcPts val="1000"/>
              </a:spcBef>
              <a:spcAft>
                <a:spcPts val="0"/>
              </a:spcAft>
              <a:buClr>
                <a:schemeClr val="dk1"/>
              </a:buClr>
              <a:buSzPts val="2800"/>
              <a:buChar char="•"/>
            </a:pPr>
            <a:r>
              <a:rPr lang="en-IN"/>
              <a:t>The required subtractions are facilitated by using 2’s complement arithmetic.</a:t>
            </a:r>
            <a:endParaRPr/>
          </a:p>
          <a:p>
            <a:pPr marL="228600" lvl="0" indent="-228600" algn="just" rtl="0">
              <a:lnSpc>
                <a:spcPct val="90000"/>
              </a:lnSpc>
              <a:spcBef>
                <a:spcPts val="1000"/>
              </a:spcBef>
              <a:spcAft>
                <a:spcPts val="0"/>
              </a:spcAft>
              <a:buClr>
                <a:schemeClr val="dk1"/>
              </a:buClr>
              <a:buSzPts val="2800"/>
              <a:buChar char="•"/>
            </a:pPr>
            <a:r>
              <a:rPr lang="en-IN"/>
              <a:t>The extra bit position at the left end of both A and M accommodates the sign bit during subtractions.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838200" y="365125"/>
            <a:ext cx="8829700" cy="7778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Restoring Division</a:t>
            </a:r>
            <a:endParaRPr b="1"/>
          </a:p>
        </p:txBody>
      </p:sp>
      <p:pic>
        <p:nvPicPr>
          <p:cNvPr id="123" name="Google Shape;123;p6"/>
          <p:cNvPicPr preferRelativeResize="0">
            <a:picLocks noGrp="1"/>
          </p:cNvPicPr>
          <p:nvPr>
            <p:ph type="body" idx="1"/>
          </p:nvPr>
        </p:nvPicPr>
        <p:blipFill rotWithShape="1">
          <a:blip r:embed="rId3">
            <a:alphaModFix/>
          </a:blip>
          <a:srcRect/>
          <a:stretch/>
        </p:blipFill>
        <p:spPr>
          <a:xfrm>
            <a:off x="595274" y="1857364"/>
            <a:ext cx="4357718" cy="3929090"/>
          </a:xfrm>
          <a:prstGeom prst="rect">
            <a:avLst/>
          </a:prstGeom>
          <a:noFill/>
          <a:ln>
            <a:noFill/>
          </a:ln>
        </p:spPr>
      </p:pic>
      <p:pic>
        <p:nvPicPr>
          <p:cNvPr id="124" name="Google Shape;124;p6"/>
          <p:cNvPicPr preferRelativeResize="0"/>
          <p:nvPr/>
        </p:nvPicPr>
        <p:blipFill rotWithShape="1">
          <a:blip r:embed="rId4">
            <a:alphaModFix/>
          </a:blip>
          <a:srcRect/>
          <a:stretch/>
        </p:blipFill>
        <p:spPr>
          <a:xfrm>
            <a:off x="5595934" y="1500174"/>
            <a:ext cx="5924565" cy="4310066"/>
          </a:xfrm>
          <a:prstGeom prst="rect">
            <a:avLst/>
          </a:prstGeom>
          <a:noFill/>
          <a:ln>
            <a:noFill/>
          </a:ln>
        </p:spPr>
      </p:pic>
      <p:sp>
        <p:nvSpPr>
          <p:cNvPr id="125" name="Google Shape;125;p6"/>
          <p:cNvSpPr txBox="1"/>
          <p:nvPr/>
        </p:nvSpPr>
        <p:spPr>
          <a:xfrm>
            <a:off x="5881686" y="6000768"/>
            <a:ext cx="578647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Calibri"/>
                <a:ea typeface="Calibri"/>
                <a:cs typeface="Calibri"/>
                <a:sym typeface="Calibri"/>
              </a:rPr>
              <a:t>Figure: Logic Circuit arrangement for binary Division (Restoring)  </a:t>
            </a:r>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5"/>
  <p:tag name="AS_OS" val="Microsoft Windows NT 10.0.17763.0"/>
  <p:tag name="AS_RELEASE_DATE" val="2021.06.14"/>
  <p:tag name="AS_TITLE" val="Aspose.Slides for .NET Standard 2.0"/>
  <p:tag name="AS_VERSION" val="2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1483</TotalTime>
  <Words>4918</Words>
  <Application>Microsoft Office PowerPoint</Application>
  <PresentationFormat>Widescreen</PresentationFormat>
  <Paragraphs>515</Paragraphs>
  <Slides>116</Slides>
  <Notes>13</Notes>
  <HiddenSlides>1</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Office Theme</vt:lpstr>
      <vt:lpstr>     21CSS201T COMPUTER ORGANIZATION AND ARCHITECTURE  UNIT-3 Design of ALU and De Morgan’s Law</vt:lpstr>
      <vt:lpstr>                Arithmetic Logic Unit</vt:lpstr>
      <vt:lpstr>                               Arithmetic Logic Unit</vt:lpstr>
      <vt:lpstr>                                 ALU Symbol</vt:lpstr>
      <vt:lpstr>                                 ADDERS</vt:lpstr>
      <vt:lpstr>                                   Half  Adder</vt:lpstr>
      <vt:lpstr>                Truth Table and Circuit Diagram </vt:lpstr>
      <vt:lpstr>                                   Full Adder</vt:lpstr>
      <vt:lpstr>         Truth Table and Circuit Diagram </vt:lpstr>
      <vt:lpstr>                                   Design of ALU </vt:lpstr>
      <vt:lpstr>  The 4-bit ALU block is combined using 4 1-bit ALU block</vt:lpstr>
      <vt:lpstr>    Design Issues  </vt:lpstr>
      <vt:lpstr>                   16 bit ALU Design</vt:lpstr>
      <vt:lpstr>                            De Morgan’s Theorem</vt:lpstr>
      <vt:lpstr>                         Two Theorems</vt:lpstr>
      <vt:lpstr>                    Theorem1 – Logic diagram</vt:lpstr>
      <vt:lpstr>                      Table showing verification of the De Morgan's first theorem </vt:lpstr>
      <vt:lpstr>                       Theorem 2</vt:lpstr>
      <vt:lpstr>                     Theorem 2- Logic diagram</vt:lpstr>
      <vt:lpstr>    Table showing verification of the De Morgan's second theorem   </vt:lpstr>
      <vt:lpstr>                    Applications of De Morgan’s Theorem</vt:lpstr>
      <vt:lpstr>Ripple  Carry Adder </vt:lpstr>
      <vt:lpstr>Ripple  Carry Adder </vt:lpstr>
      <vt:lpstr>Ripple  Carry Adder </vt:lpstr>
      <vt:lpstr>PowerPoint Presentation</vt:lpstr>
      <vt:lpstr>example</vt:lpstr>
      <vt:lpstr>Ripple  Carry Adder </vt:lpstr>
      <vt:lpstr>Ripple  Carry Adder </vt:lpstr>
      <vt:lpstr>Ripple  Carry Adder </vt:lpstr>
      <vt:lpstr>PowerPoint Presentation</vt:lpstr>
      <vt:lpstr>Design of Fast adder:  Carry Look-ahead Adder</vt:lpstr>
      <vt:lpstr>PowerPoint Presentation</vt:lpstr>
      <vt:lpstr>Carry Look-ahead Adder</vt:lpstr>
      <vt:lpstr>Carry Look-ahead Adder</vt:lpstr>
      <vt:lpstr>Carry Look-ahead Adder</vt:lpstr>
      <vt:lpstr>Carry Look-ahead Adder</vt:lpstr>
      <vt:lpstr>Carry Look-ahead Adder</vt:lpstr>
      <vt:lpstr>Carry Look-ahead Adder</vt:lpstr>
      <vt:lpstr>PowerPoint Presentation</vt:lpstr>
      <vt:lpstr>4-bit Carry Look-ahead Adder</vt:lpstr>
      <vt:lpstr>4-bit Carry Look-ahead Adder</vt:lpstr>
      <vt:lpstr>Binary Parallel Adder/Subtractor:  </vt:lpstr>
      <vt:lpstr>Binary Parallel Adder/Subtractor:  </vt:lpstr>
      <vt:lpstr>PowerPoint Presentation</vt:lpstr>
      <vt:lpstr>Binary Parallel Adder/Subtractor:  </vt:lpstr>
      <vt:lpstr>Multiplier –  Unsigned, Signed  Fast, Carry Save Addition of summands </vt:lpstr>
      <vt:lpstr>Binary Multiplier</vt:lpstr>
      <vt:lpstr>Binary Multiplier</vt:lpstr>
      <vt:lpstr>Binary Multiplier</vt:lpstr>
      <vt:lpstr>Binary Multiplier</vt:lpstr>
      <vt:lpstr>Binary Multiplier</vt:lpstr>
      <vt:lpstr>Binary Multiplier</vt:lpstr>
      <vt:lpstr>Binary Multiplier</vt:lpstr>
      <vt:lpstr>Example</vt:lpstr>
      <vt:lpstr>Multiplication of Positive Numbers:  Shift-and-Add Multiplier</vt:lpstr>
      <vt:lpstr>Shift-and-Add Multiplication</vt:lpstr>
      <vt:lpstr>Shift-and-Add Multiplier</vt:lpstr>
      <vt:lpstr>Shift-and-Add Multiplier</vt:lpstr>
      <vt:lpstr>Shift - and - Add multiplier</vt:lpstr>
      <vt:lpstr>Shift-and-Add Multiplier</vt:lpstr>
      <vt:lpstr>Shift-and-Add Multiplier</vt:lpstr>
      <vt:lpstr>Example to multiply 11 and 13</vt:lpstr>
      <vt:lpstr>Example to multiply 11 and 13</vt:lpstr>
      <vt:lpstr>Signed Multiplication - Booth Algorithm</vt:lpstr>
      <vt:lpstr>Signed Multiplication - Booth Algorithm</vt:lpstr>
      <vt:lpstr>Signed Multiplication - Booth Algorithm</vt:lpstr>
      <vt:lpstr>Signed Multiplication - Booth Algorithm</vt:lpstr>
      <vt:lpstr>Signed Multiplication - Booth Algorithm</vt:lpstr>
      <vt:lpstr>PowerPoint Presentation</vt:lpstr>
      <vt:lpstr>PowerPoint Presentation</vt:lpstr>
      <vt:lpstr>Alternate Method : The BOOTH Algorithm</vt:lpstr>
      <vt:lpstr>The BOOTH RECODED MULTIPLIER</vt:lpstr>
      <vt:lpstr>BOOTH Algorithm</vt:lpstr>
      <vt:lpstr>BOOTH Algorithm</vt:lpstr>
      <vt:lpstr>BOOTH Algorithm</vt:lpstr>
      <vt:lpstr>BOOTH Algorithm</vt:lpstr>
      <vt:lpstr>BOOTH Algorithm</vt:lpstr>
      <vt:lpstr>PowerPoint Presentation</vt:lpstr>
      <vt:lpstr>FAST MULTIPLICATION</vt:lpstr>
      <vt:lpstr>Fast Multiplication</vt:lpstr>
      <vt:lpstr>Bit-Pair Recoding of Multipliers</vt:lpstr>
      <vt:lpstr>Bit-Pair Recoding of Multipliers</vt:lpstr>
      <vt:lpstr>Bit-Pair Recoding of Multipliers</vt:lpstr>
      <vt:lpstr>PowerPoint Presentation</vt:lpstr>
      <vt:lpstr>Bit-Pair Recoding of Multipliers</vt:lpstr>
      <vt:lpstr>Carry-Save Addition of Summands</vt:lpstr>
      <vt:lpstr>Carry-Save Addition of Summands</vt:lpstr>
      <vt:lpstr>Ripple Carry Array</vt:lpstr>
      <vt:lpstr>Carry Save Array </vt:lpstr>
      <vt:lpstr>Carry-Save Addition of Summands</vt:lpstr>
      <vt:lpstr>PowerPoint Presentation</vt:lpstr>
      <vt:lpstr>PowerPoint Presentation</vt:lpstr>
      <vt:lpstr>PowerPoint Presentation</vt:lpstr>
      <vt:lpstr>       Division – Restoring and  Non—Restoring </vt:lpstr>
      <vt:lpstr>Integer Division </vt:lpstr>
      <vt:lpstr>Integer Division</vt:lpstr>
      <vt:lpstr>Long Hand Division</vt:lpstr>
      <vt:lpstr>Restoring Division</vt:lpstr>
      <vt:lpstr>Restoring Division</vt:lpstr>
      <vt:lpstr>Flowchart for Restoring Division </vt:lpstr>
      <vt:lpstr>Restoring Division – Example </vt:lpstr>
      <vt:lpstr>Non-Restoring Division</vt:lpstr>
      <vt:lpstr>Flowchart for Non-Restoring Division </vt:lpstr>
      <vt:lpstr>Non-Restoring Division</vt:lpstr>
      <vt:lpstr>Non-Restoring Division - Example</vt:lpstr>
      <vt:lpstr>IEEE 754 Floating point numbers  and operations.</vt:lpstr>
      <vt:lpstr>Floating-Point Arithmetic (IEEE 754)</vt:lpstr>
      <vt:lpstr>IEEE 754 - Basic components</vt:lpstr>
      <vt:lpstr>IEEE 754 - Precision</vt:lpstr>
      <vt:lpstr>Example 1: Single precision</vt:lpstr>
      <vt:lpstr>Example 2: Double precision</vt:lpstr>
      <vt:lpstr>IEEE 754 - Special Values</vt:lpstr>
      <vt:lpstr>IEEE 754 - Special Values</vt:lpstr>
      <vt:lpstr>Ranges of Floating point numbers</vt:lpstr>
      <vt:lpstr>Ranges of Floating point numbers</vt:lpstr>
      <vt:lpstr>IEEE 754 - Special Operations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18CSC201J DATA STRUCTURES AND ALGORITHMS</dc:title>
  <dc:creator>Priya Milton</dc:creator>
  <cp:lastModifiedBy>Senthamarai Vijay</cp:lastModifiedBy>
  <cp:revision>74</cp:revision>
  <cp:lastPrinted>2021-09-01T14:59:53Z</cp:lastPrinted>
  <dcterms:created xsi:type="dcterms:W3CDTF">2021-09-01T14:59:53Z</dcterms:created>
  <dcterms:modified xsi:type="dcterms:W3CDTF">2023-08-30T17:19:28Z</dcterms:modified>
</cp:coreProperties>
</file>